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9437FF"/>
        </a:solidFill>
        <a:effectLst/>
        <a:uFillTx/>
        <a:latin typeface="+mj-lt"/>
        <a:ea typeface="+mj-ea"/>
        <a:cs typeface="+mj-cs"/>
        <a:sym typeface="Monac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6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6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6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929292"/>
              </a:solidFill>
              <a:prstDash val="solid"/>
              <a:miter lim="400000"/>
            </a:ln>
          </a:top>
          <a:bottom>
            <a:ln w="317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AAAAA"/>
              </a:solidFill>
              <a:prstDash val="solid"/>
              <a:miter lim="400000"/>
            </a:ln>
          </a:left>
          <a:right>
            <a:ln w="3175" cap="flat">
              <a:solidFill>
                <a:srgbClr val="AAAAAA"/>
              </a:solidFill>
              <a:prstDash val="solid"/>
              <a:miter lim="400000"/>
            </a:ln>
          </a:right>
          <a:top>
            <a:ln w="3175" cap="flat">
              <a:solidFill>
                <a:srgbClr val="AAAAAA"/>
              </a:solidFill>
              <a:prstDash val="solid"/>
              <a:miter lim="400000"/>
            </a:ln>
          </a:top>
          <a:bottom>
            <a:ln w="3175" cap="flat">
              <a:solidFill>
                <a:srgbClr val="AAAAAA"/>
              </a:solidFill>
              <a:prstDash val="solid"/>
              <a:miter lim="400000"/>
            </a:ln>
          </a:bottom>
          <a:insideH>
            <a:ln w="3175" cap="flat">
              <a:solidFill>
                <a:srgbClr val="AAAAAA"/>
              </a:solidFill>
              <a:prstDash val="solid"/>
              <a:miter lim="400000"/>
            </a:ln>
          </a:insideH>
          <a:insideV>
            <a:ln w="3175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D6D7D6"/>
              </a:solidFill>
              <a:prstDash val="solid"/>
              <a:miter lim="400000"/>
            </a:ln>
          </a:left>
          <a:right>
            <a:ln w="3175" cap="flat">
              <a:solidFill>
                <a:srgbClr val="D6D7D6"/>
              </a:solidFill>
              <a:prstDash val="solid"/>
              <a:miter lim="400000"/>
            </a:ln>
          </a:right>
          <a:top>
            <a:ln w="3175" cap="flat">
              <a:solidFill>
                <a:srgbClr val="D6D7D6"/>
              </a:solidFill>
              <a:prstDash val="solid"/>
              <a:miter lim="400000"/>
            </a:ln>
          </a:top>
          <a:bottom>
            <a:ln w="3175" cap="flat">
              <a:solidFill>
                <a:srgbClr val="D6D7D6"/>
              </a:solidFill>
              <a:prstDash val="solid"/>
              <a:miter lim="400000"/>
            </a:ln>
          </a:bottom>
          <a:insideH>
            <a:ln w="3175" cap="flat">
              <a:solidFill>
                <a:srgbClr val="D6D7D6"/>
              </a:solidFill>
              <a:prstDash val="solid"/>
              <a:miter lim="400000"/>
            </a:ln>
          </a:insideH>
          <a:insideV>
            <a:ln w="3175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09090"/>
              </a:solidFill>
              <a:prstDash val="solid"/>
              <a:miter lim="400000"/>
            </a:ln>
          </a:left>
          <a:right>
            <a:ln w="3175" cap="flat">
              <a:solidFill>
                <a:srgbClr val="909090"/>
              </a:solidFill>
              <a:prstDash val="solid"/>
              <a:miter lim="400000"/>
            </a:ln>
          </a:right>
          <a:top>
            <a:ln w="3175" cap="flat">
              <a:solidFill>
                <a:srgbClr val="909090"/>
              </a:solidFill>
              <a:prstDash val="solid"/>
              <a:miter lim="400000"/>
            </a:ln>
          </a:top>
          <a:bottom>
            <a:ln w="3175" cap="flat">
              <a:solidFill>
                <a:srgbClr val="909090"/>
              </a:solidFill>
              <a:prstDash val="solid"/>
              <a:miter lim="400000"/>
            </a:ln>
          </a:bottom>
          <a:insideH>
            <a:ln w="3175" cap="flat">
              <a:solidFill>
                <a:srgbClr val="909090"/>
              </a:solidFill>
              <a:prstDash val="solid"/>
              <a:miter lim="400000"/>
            </a:ln>
          </a:insideH>
          <a:insideV>
            <a:ln w="3175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xfrm>
            <a:off x="18453196" y="11592578"/>
            <a:ext cx="543530" cy="566006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6673453" y="8425160"/>
            <a:ext cx="11037095" cy="5536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6673453" y="6191913"/>
            <a:ext cx="11037095" cy="7767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43434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4353556" y="1701105"/>
            <a:ext cx="17456952" cy="11637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grpSp>
        <p:nvGrpSpPr>
          <p:cNvPr id="108" name="Group"/>
          <p:cNvGrpSpPr/>
          <p:nvPr/>
        </p:nvGrpSpPr>
        <p:grpSpPr>
          <a:xfrm>
            <a:off x="177800" y="13070856"/>
            <a:ext cx="1790142" cy="1470919"/>
            <a:chOff x="0" y="93960"/>
            <a:chExt cx="1790141" cy="1470917"/>
          </a:xfrm>
        </p:grpSpPr>
        <p:pic>
          <p:nvPicPr>
            <p:cNvPr id="106" name="twitter.png" descr="twitt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93960"/>
              <a:ext cx="401836" cy="40183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07" name="@CGuntur"/>
            <p:cNvSpPr/>
            <p:nvPr/>
          </p:nvSpPr>
          <p:spPr>
            <a:xfrm>
              <a:off x="520141" y="29487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3300"/>
                </a:spcBef>
                <a:defRPr b="1" sz="28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@CGuntur</a:t>
              </a:r>
            </a:p>
          </p:txBody>
        </p:sp>
      </p:grp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copy">
    <p:bg>
      <p:bgPr>
        <a:solidFill>
          <a:srgbClr val="C9CB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21"/>
          </p:nvPr>
        </p:nvSpPr>
        <p:spPr>
          <a:xfrm>
            <a:off x="4353556" y="1701105"/>
            <a:ext cx="17456952" cy="116379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No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sz="half" idx="21"/>
          </p:nvPr>
        </p:nvSpPr>
        <p:spPr>
          <a:xfrm>
            <a:off x="4650878" y="2250281"/>
            <a:ext cx="13046276" cy="64784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6673453" y="8800207"/>
            <a:ext cx="11037095" cy="15001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6673453" y="10313789"/>
            <a:ext cx="11037095" cy="11921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23329900" y="12979400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3402874" y="5116710"/>
            <a:ext cx="17578251" cy="34825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21"/>
          </p:nvPr>
        </p:nvSpPr>
        <p:spPr>
          <a:xfrm>
            <a:off x="7919100" y="1568427"/>
            <a:ext cx="14265178" cy="95101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6338589" y="2384226"/>
            <a:ext cx="5625704" cy="420588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434343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6338589" y="6697265"/>
            <a:ext cx="5625704" cy="433983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23329900" y="12978606"/>
            <a:ext cx="571500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6599890" y="-348792"/>
            <a:ext cx="11706822" cy="2277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10052223" y="3857624"/>
            <a:ext cx="10849572" cy="72330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6338589" y="4446984"/>
            <a:ext cx="5625704" cy="6630295"/>
          </a:xfrm>
          <a:prstGeom prst="rect">
            <a:avLst/>
          </a:prstGeom>
        </p:spPr>
        <p:txBody>
          <a:bodyPr/>
          <a:lstStyle>
            <a:lvl1pPr marL="244928" indent="-244928">
              <a:spcBef>
                <a:spcPts val="4500"/>
              </a:spcBef>
              <a:defRPr sz="2000">
                <a:solidFill>
                  <a:srgbClr val="434343"/>
                </a:solidFill>
              </a:defRPr>
            </a:lvl1pPr>
            <a:lvl2pPr marL="587828" indent="-244928">
              <a:spcBef>
                <a:spcPts val="4500"/>
              </a:spcBef>
              <a:defRPr sz="2000">
                <a:solidFill>
                  <a:srgbClr val="434343"/>
                </a:solidFill>
              </a:defRPr>
            </a:lvl2pPr>
            <a:lvl3pPr marL="930728" indent="-244928">
              <a:spcBef>
                <a:spcPts val="4500"/>
              </a:spcBef>
              <a:defRPr sz="2000">
                <a:solidFill>
                  <a:srgbClr val="434343"/>
                </a:solidFill>
              </a:defRPr>
            </a:lvl3pPr>
            <a:lvl4pPr marL="1273628" indent="-244928">
              <a:spcBef>
                <a:spcPts val="4500"/>
              </a:spcBef>
              <a:defRPr sz="2000">
                <a:solidFill>
                  <a:srgbClr val="434343"/>
                </a:solidFill>
              </a:defRPr>
            </a:lvl4pPr>
            <a:lvl5pPr marL="1616528" indent="-244928">
              <a:spcBef>
                <a:spcPts val="4500"/>
              </a:spcBef>
              <a:defRPr sz="2000"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sz="half" idx="1"/>
          </p:nvPr>
        </p:nvSpPr>
        <p:spPr>
          <a:xfrm>
            <a:off x="6338589" y="3053952"/>
            <a:ext cx="11706822" cy="76080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111632" y="6951761"/>
            <a:ext cx="6208367" cy="413891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439798" y="2388691"/>
            <a:ext cx="6201670" cy="413444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1747613" y="1580554"/>
            <a:ext cx="14265179" cy="95101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23329900" y="12978606"/>
            <a:ext cx="579787" cy="5660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100000">
              <a:srgbClr val="A9A9A9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338589" y="0"/>
            <a:ext cx="11706822" cy="16703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310871" y="1712038"/>
            <a:ext cx="17762258" cy="112106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327416" y="12976073"/>
            <a:ext cx="579788" cy="566005"/>
          </a:xfrm>
          <a:prstGeom prst="rect">
            <a:avLst/>
          </a:prstGeom>
          <a:ln w="3175">
            <a:miter lim="400000"/>
          </a:ln>
        </p:spPr>
        <p:txBody>
          <a:bodyPr lIns="53578" tIns="53578" rIns="53578" bIns="53578">
            <a:spAutoFit/>
          </a:bodyPr>
          <a:lstStyle>
            <a:lvl1pPr>
              <a:defRPr b="1" sz="3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" name="Group"/>
          <p:cNvGrpSpPr/>
          <p:nvPr/>
        </p:nvGrpSpPr>
        <p:grpSpPr>
          <a:xfrm>
            <a:off x="177839" y="13077578"/>
            <a:ext cx="1790142" cy="1470919"/>
            <a:chOff x="0" y="93960"/>
            <a:chExt cx="1790141" cy="1470917"/>
          </a:xfrm>
        </p:grpSpPr>
        <p:pic>
          <p:nvPicPr>
            <p:cNvPr id="5" name="twitter.png" descr="twitt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93960"/>
              <a:ext cx="401836" cy="40183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6" name="@CGuntur"/>
            <p:cNvSpPr/>
            <p:nvPr/>
          </p:nvSpPr>
          <p:spPr>
            <a:xfrm>
              <a:off x="520141" y="29487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3300"/>
                </a:spcBef>
                <a:defRPr b="1" sz="2800">
                  <a:solidFill>
                    <a:srgbClr val="434343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@CGuntur</a:t>
              </a:r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9pPr>
    </p:titleStyle>
    <p:bodyStyle>
      <a:lvl1pPr marL="10279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1pPr>
      <a:lvl2pPr marL="14724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2pPr>
      <a:lvl3pPr marL="19169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3pPr>
      <a:lvl4pPr marL="23614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4pPr>
      <a:lvl5pPr marL="28059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5pPr>
      <a:lvl6pPr marL="32504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6pPr>
      <a:lvl7pPr marL="36949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7pPr>
      <a:lvl8pPr marL="41394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8pPr>
      <a:lvl9pPr marL="4583906" marR="0" indent="-1027906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7400" u="none">
          <a:solidFill>
            <a:srgbClr val="000000"/>
          </a:solidFill>
          <a:uFillTx/>
          <a:latin typeface="+mj-lt"/>
          <a:ea typeface="+mj-ea"/>
          <a:cs typeface="+mj-cs"/>
          <a:sym typeface="Monac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g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" Target="slide67.xml"/><Relationship Id="rId3" Type="http://schemas.openxmlformats.org/officeDocument/2006/relationships/image" Target="../media/image5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slide" Target="slide68.xml"/><Relationship Id="rId4" Type="http://schemas.openxmlformats.org/officeDocument/2006/relationships/image" Target="../media/image5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image" Target="../media/image5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72.xml"/><Relationship Id="rId3" Type="http://schemas.openxmlformats.org/officeDocument/2006/relationships/image" Target="../media/image5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slide" Target="slide73.xml"/><Relationship Id="rId4" Type="http://schemas.openxmlformats.org/officeDocument/2006/relationships/image" Target="../media/image5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slide" Target="slide77.xml"/><Relationship Id="rId4" Type="http://schemas.openxmlformats.org/officeDocument/2006/relationships/slide" Target="slide78.xml"/><Relationship Id="rId5" Type="http://schemas.openxmlformats.org/officeDocument/2006/relationships/image" Target="../media/image5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66.xml"/><Relationship Id="rId3" Type="http://schemas.openxmlformats.org/officeDocument/2006/relationships/slide" Target="slide67.xml"/><Relationship Id="rId4" Type="http://schemas.openxmlformats.org/officeDocument/2006/relationships/slide" Target="slide68.xml"/><Relationship Id="rId5" Type="http://schemas.openxmlformats.org/officeDocument/2006/relationships/slide" Target="slide72.xml"/><Relationship Id="rId6" Type="http://schemas.openxmlformats.org/officeDocument/2006/relationships/slide" Target="slide73.xml"/><Relationship Id="rId7" Type="http://schemas.openxmlformats.org/officeDocument/2006/relationships/slide" Target="slide77.xml"/><Relationship Id="rId8" Type="http://schemas.openxmlformats.org/officeDocument/2006/relationships/slide" Target="slide78.xml"/><Relationship Id="rId9" Type="http://schemas.openxmlformats.org/officeDocument/2006/relationships/slide" Target="slide86.xml"/><Relationship Id="rId10" Type="http://schemas.openxmlformats.org/officeDocument/2006/relationships/slide" Target="slide87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46.xml"/><Relationship Id="rId3" Type="http://schemas.openxmlformats.org/officeDocument/2006/relationships/image" Target="../media/image5.tif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48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4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48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48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4.xml"/><Relationship Id="rId3" Type="http://schemas.openxmlformats.org/officeDocument/2006/relationships/image" Target="../media/image5.tif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Relationship Id="rId3" Type="http://schemas.openxmlformats.org/officeDocument/2006/relationships/image" Target="../media/image5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Relationship Id="rId3" Type="http://schemas.openxmlformats.org/officeDocument/2006/relationships/image" Target="../media/image5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Relationship Id="rId3" Type="http://schemas.openxmlformats.org/officeDocument/2006/relationships/image" Target="../media/image5.tif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Relationship Id="rId3" Type="http://schemas.openxmlformats.org/officeDocument/2006/relationships/image" Target="../media/image5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56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5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slide" Target="slide56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5.tif"/><Relationship Id="rId4" Type="http://schemas.openxmlformats.org/officeDocument/2006/relationships/slide" Target="slide56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5.xml"/><Relationship Id="rId3" Type="http://schemas.openxmlformats.org/officeDocument/2006/relationships/image" Target="../media/image5.tif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lideshare.net/PoonamBajaj5/lets-learn-to-talk-to-gc-logs-in-java-9" TargetMode="Externa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JAVA GARBAGE COLLECTION - THE BASICS"/>
          <p:cNvSpPr txBox="1"/>
          <p:nvPr>
            <p:ph type="ctrTitle"/>
          </p:nvPr>
        </p:nvSpPr>
        <p:spPr>
          <a:xfrm>
            <a:off x="3536931" y="156458"/>
            <a:ext cx="17310139" cy="1283640"/>
          </a:xfrm>
          <a:prstGeom prst="rect">
            <a:avLst/>
          </a:prstGeom>
        </p:spPr>
        <p:txBody>
          <a:bodyPr lIns="38100" tIns="38100" rIns="38100" bIns="38100"/>
          <a:lstStyle>
            <a:lvl1pPr defTabSz="460057">
              <a:defRPr b="1" sz="6384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JAVA GARBAGE COLLECTION - THE BASICS</a:t>
            </a:r>
          </a:p>
        </p:txBody>
      </p:sp>
      <p:grpSp>
        <p:nvGrpSpPr>
          <p:cNvPr id="143" name="Group"/>
          <p:cNvGrpSpPr/>
          <p:nvPr/>
        </p:nvGrpSpPr>
        <p:grpSpPr>
          <a:xfrm>
            <a:off x="1514524" y="8167636"/>
            <a:ext cx="4146452" cy="843627"/>
            <a:chOff x="0" y="0"/>
            <a:chExt cx="4146451" cy="843626"/>
          </a:xfrm>
        </p:grpSpPr>
        <p:sp>
          <p:nvSpPr>
            <p:cNvPr id="141" name="@CGuntur"/>
            <p:cNvSpPr txBox="1"/>
            <p:nvPr/>
          </p:nvSpPr>
          <p:spPr>
            <a:xfrm>
              <a:off x="738083" y="0"/>
              <a:ext cx="3408369" cy="84362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1431" tIns="21431" rIns="21431" bIns="21431" numCol="1" anchor="ctr">
              <a:noAutofit/>
            </a:bodyPr>
            <a:lstStyle>
              <a:lvl1pPr algn="l" defTabSz="584200">
                <a:spcBef>
                  <a:spcPts val="2400"/>
                </a:spcBef>
                <a:defRPr b="1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@CGuntur</a:t>
              </a:r>
            </a:p>
          </p:txBody>
        </p:sp>
        <p:pic>
          <p:nvPicPr>
            <p:cNvPr id="142" name="twitter.png" descr="twitt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6106"/>
              <a:ext cx="631414" cy="63141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4004" y="925090"/>
            <a:ext cx="11865821" cy="11865820"/>
          </a:xfrm>
          <a:prstGeom prst="rect">
            <a:avLst/>
          </a:prstGeom>
          <a:ln w="3175">
            <a:miter lim="400000"/>
          </a:ln>
        </p:spPr>
      </p:pic>
      <p:sp>
        <p:nvSpPr>
          <p:cNvPr id="145" name="CHANDRA GUNTUR"/>
          <p:cNvSpPr txBox="1"/>
          <p:nvPr/>
        </p:nvSpPr>
        <p:spPr>
          <a:xfrm>
            <a:off x="1292051" y="4180929"/>
            <a:ext cx="5758093" cy="12836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>
            <a:lvl1pPr defTabSz="328612">
              <a:defRPr b="1" sz="4560">
                <a:solidFill>
                  <a:srgbClr val="00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CHANDRA GUNTUR</a:t>
            </a:r>
          </a:p>
        </p:txBody>
      </p:sp>
      <p:grpSp>
        <p:nvGrpSpPr>
          <p:cNvPr id="148" name="Group"/>
          <p:cNvGrpSpPr/>
          <p:nvPr/>
        </p:nvGrpSpPr>
        <p:grpSpPr>
          <a:xfrm>
            <a:off x="1499246" y="9170503"/>
            <a:ext cx="5943784" cy="777139"/>
            <a:chOff x="0" y="0"/>
            <a:chExt cx="5943783" cy="777137"/>
          </a:xfrm>
        </p:grpSpPr>
        <p:pic>
          <p:nvPicPr>
            <p:cNvPr id="146" name="chandra.png" descr="chandra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94387"/>
              <a:ext cx="588363" cy="58836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47" name="http://cguntur.me"/>
            <p:cNvSpPr txBox="1"/>
            <p:nvPr/>
          </p:nvSpPr>
          <p:spPr>
            <a:xfrm>
              <a:off x="761722" y="0"/>
              <a:ext cx="5182062" cy="77713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1431" tIns="21431" rIns="21431" bIns="21431" numCol="1" anchor="ctr">
              <a:noAutofit/>
            </a:bodyPr>
            <a:lstStyle>
              <a:lvl1pPr algn="l" defTabSz="584200">
                <a:spcBef>
                  <a:spcPts val="2400"/>
                </a:spcBef>
                <a:defRPr b="1">
                  <a:solidFill>
                    <a:srgbClr val="000000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http://cguntur.me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eria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0454">
              <a:defRPr sz="8930"/>
            </a:lvl1pPr>
          </a:lstStyle>
          <a:p>
            <a:pPr/>
            <a:r>
              <a:t>Serial Collection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pic>
        <p:nvPicPr>
          <p:cNvPr id="187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6756" y="10760793"/>
            <a:ext cx="1251674" cy="1260336"/>
          </a:xfrm>
          <a:prstGeom prst="rect">
            <a:avLst/>
          </a:prstGeom>
          <a:ln w="3175">
            <a:miter lim="400000"/>
          </a:ln>
        </p:spPr>
      </p:pic>
      <p:sp>
        <p:nvSpPr>
          <p:cNvPr id="188" name="Line"/>
          <p:cNvSpPr/>
          <p:nvPr/>
        </p:nvSpPr>
        <p:spPr>
          <a:xfrm>
            <a:off x="6751846" y="4723891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Line"/>
          <p:cNvSpPr/>
          <p:nvPr/>
        </p:nvSpPr>
        <p:spPr>
          <a:xfrm>
            <a:off x="6751846" y="547139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Line"/>
          <p:cNvSpPr/>
          <p:nvPr/>
        </p:nvSpPr>
        <p:spPr>
          <a:xfrm>
            <a:off x="6751846" y="6218907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Line"/>
          <p:cNvSpPr/>
          <p:nvPr/>
        </p:nvSpPr>
        <p:spPr>
          <a:xfrm>
            <a:off x="6751846" y="6966415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Line"/>
          <p:cNvSpPr/>
          <p:nvPr/>
        </p:nvSpPr>
        <p:spPr>
          <a:xfrm>
            <a:off x="6751846" y="7713923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Line"/>
          <p:cNvSpPr/>
          <p:nvPr/>
        </p:nvSpPr>
        <p:spPr>
          <a:xfrm>
            <a:off x="6751846" y="8461430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Line"/>
          <p:cNvSpPr/>
          <p:nvPr/>
        </p:nvSpPr>
        <p:spPr>
          <a:xfrm>
            <a:off x="6751846" y="920893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Line"/>
          <p:cNvSpPr/>
          <p:nvPr/>
        </p:nvSpPr>
        <p:spPr>
          <a:xfrm>
            <a:off x="6751846" y="9956446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0047440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Line"/>
          <p:cNvSpPr/>
          <p:nvPr/>
        </p:nvSpPr>
        <p:spPr>
          <a:xfrm>
            <a:off x="10625697" y="7340169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4084276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Line"/>
          <p:cNvSpPr/>
          <p:nvPr/>
        </p:nvSpPr>
        <p:spPr>
          <a:xfrm>
            <a:off x="14718362" y="4723891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Line"/>
          <p:cNvSpPr/>
          <p:nvPr/>
        </p:nvSpPr>
        <p:spPr>
          <a:xfrm>
            <a:off x="14718362" y="547139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Line"/>
          <p:cNvSpPr/>
          <p:nvPr/>
        </p:nvSpPr>
        <p:spPr>
          <a:xfrm>
            <a:off x="14718362" y="6218907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Line"/>
          <p:cNvSpPr/>
          <p:nvPr/>
        </p:nvSpPr>
        <p:spPr>
          <a:xfrm>
            <a:off x="14718362" y="6966415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Line"/>
          <p:cNvSpPr/>
          <p:nvPr/>
        </p:nvSpPr>
        <p:spPr>
          <a:xfrm>
            <a:off x="14718362" y="7713923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Line"/>
          <p:cNvSpPr/>
          <p:nvPr/>
        </p:nvSpPr>
        <p:spPr>
          <a:xfrm>
            <a:off x="14718362" y="8461430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Line"/>
          <p:cNvSpPr/>
          <p:nvPr/>
        </p:nvSpPr>
        <p:spPr>
          <a:xfrm>
            <a:off x="14718362" y="920893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4718362" y="9956446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App threads"/>
          <p:cNvSpPr txBox="1"/>
          <p:nvPr/>
        </p:nvSpPr>
        <p:spPr>
          <a:xfrm>
            <a:off x="6807475" y="3907882"/>
            <a:ext cx="2802534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08" name="GC thread"/>
          <p:cNvSpPr txBox="1"/>
          <p:nvPr/>
        </p:nvSpPr>
        <p:spPr>
          <a:xfrm>
            <a:off x="10828104" y="6548338"/>
            <a:ext cx="2314775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GC thread</a:t>
            </a:r>
          </a:p>
        </p:txBody>
      </p:sp>
      <p:sp>
        <p:nvSpPr>
          <p:cNvPr id="209" name="App threads"/>
          <p:cNvSpPr txBox="1"/>
          <p:nvPr/>
        </p:nvSpPr>
        <p:spPr>
          <a:xfrm>
            <a:off x="14773991" y="3907882"/>
            <a:ext cx="2802534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10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eria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0454">
              <a:defRPr sz="8930"/>
            </a:lvl1pPr>
          </a:lstStyle>
          <a:p>
            <a:pPr/>
            <a:r>
              <a:t>Serial Collection</a:t>
            </a:r>
          </a:p>
        </p:txBody>
      </p:sp>
      <p:sp>
        <p:nvSpPr>
          <p:cNvPr id="213" name="Single thread collects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Single thread collects</a:t>
            </a:r>
          </a:p>
          <a:p>
            <a:pPr marL="1022855" indent="-1022855">
              <a:defRPr sz="6000"/>
            </a:pPr>
            <a:r>
              <a:rPr>
                <a:solidFill>
                  <a:srgbClr val="945200"/>
                </a:solidFill>
              </a:rPr>
              <a:t>Halts all application threads</a:t>
            </a:r>
          </a:p>
          <a:p>
            <a:pPr marL="1022855" indent="-1022855">
              <a:defRPr sz="6000"/>
            </a:pPr>
            <a:r>
              <a:rPr>
                <a:solidFill>
                  <a:srgbClr val="0433FF"/>
                </a:solidFill>
              </a:rPr>
              <a:t>STOP-THE-WORLD</a:t>
            </a:r>
            <a:r>
              <a:t> collector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Stop incoming mail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Single person checks current mails</a:t>
            </a:r>
          </a:p>
        </p:txBody>
      </p:sp>
      <p:sp>
        <p:nvSpPr>
          <p:cNvPr id="2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pic>
        <p:nvPicPr>
          <p:cNvPr id="216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55653" y="6580697"/>
            <a:ext cx="1251674" cy="1260336"/>
          </a:xfrm>
          <a:prstGeom prst="rect">
            <a:avLst/>
          </a:prstGeom>
          <a:ln w="3175">
            <a:miter lim="400000"/>
          </a:ln>
        </p:spPr>
      </p:pic>
      <p:sp>
        <p:nvSpPr>
          <p:cNvPr id="217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aralle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7990"/>
            </a:lvl1pPr>
          </a:lstStyle>
          <a:p>
            <a:pPr/>
            <a:r>
              <a:t>Parallel Collection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pic>
        <p:nvPicPr>
          <p:cNvPr id="222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6756" y="10760793"/>
            <a:ext cx="1251674" cy="1260336"/>
          </a:xfrm>
          <a:prstGeom prst="rect">
            <a:avLst/>
          </a:prstGeom>
          <a:ln w="3175">
            <a:miter lim="400000"/>
          </a:ln>
        </p:spPr>
      </p:pic>
      <p:sp>
        <p:nvSpPr>
          <p:cNvPr id="223" name="Line"/>
          <p:cNvSpPr/>
          <p:nvPr/>
        </p:nvSpPr>
        <p:spPr>
          <a:xfrm>
            <a:off x="6751846" y="4723891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Line"/>
          <p:cNvSpPr/>
          <p:nvPr/>
        </p:nvSpPr>
        <p:spPr>
          <a:xfrm>
            <a:off x="6751846" y="547139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Line"/>
          <p:cNvSpPr/>
          <p:nvPr/>
        </p:nvSpPr>
        <p:spPr>
          <a:xfrm>
            <a:off x="6751846" y="6218907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Line"/>
          <p:cNvSpPr/>
          <p:nvPr/>
        </p:nvSpPr>
        <p:spPr>
          <a:xfrm>
            <a:off x="6751846" y="6966415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6751846" y="7713923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6751846" y="8461430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Line"/>
          <p:cNvSpPr/>
          <p:nvPr/>
        </p:nvSpPr>
        <p:spPr>
          <a:xfrm>
            <a:off x="6751846" y="920893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Line"/>
          <p:cNvSpPr/>
          <p:nvPr/>
        </p:nvSpPr>
        <p:spPr>
          <a:xfrm>
            <a:off x="6751846" y="9956446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Line"/>
          <p:cNvSpPr/>
          <p:nvPr/>
        </p:nvSpPr>
        <p:spPr>
          <a:xfrm flipV="1">
            <a:off x="10065300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Line"/>
          <p:cNvSpPr/>
          <p:nvPr/>
        </p:nvSpPr>
        <p:spPr>
          <a:xfrm flipV="1">
            <a:off x="13994979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Line"/>
          <p:cNvSpPr/>
          <p:nvPr/>
        </p:nvSpPr>
        <p:spPr>
          <a:xfrm>
            <a:off x="14718362" y="4723891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Line"/>
          <p:cNvSpPr/>
          <p:nvPr/>
        </p:nvSpPr>
        <p:spPr>
          <a:xfrm>
            <a:off x="14718362" y="547139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Line"/>
          <p:cNvSpPr/>
          <p:nvPr/>
        </p:nvSpPr>
        <p:spPr>
          <a:xfrm>
            <a:off x="14718362" y="6218907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Line"/>
          <p:cNvSpPr/>
          <p:nvPr/>
        </p:nvSpPr>
        <p:spPr>
          <a:xfrm>
            <a:off x="14718362" y="6966415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Line"/>
          <p:cNvSpPr/>
          <p:nvPr/>
        </p:nvSpPr>
        <p:spPr>
          <a:xfrm>
            <a:off x="14718362" y="7713923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Line"/>
          <p:cNvSpPr/>
          <p:nvPr/>
        </p:nvSpPr>
        <p:spPr>
          <a:xfrm>
            <a:off x="14718362" y="8461430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Line"/>
          <p:cNvSpPr/>
          <p:nvPr/>
        </p:nvSpPr>
        <p:spPr>
          <a:xfrm>
            <a:off x="14718362" y="920893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0" name="Line"/>
          <p:cNvSpPr/>
          <p:nvPr/>
        </p:nvSpPr>
        <p:spPr>
          <a:xfrm>
            <a:off x="14718362" y="9956446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1" name="Line"/>
          <p:cNvSpPr/>
          <p:nvPr/>
        </p:nvSpPr>
        <p:spPr>
          <a:xfrm>
            <a:off x="10528596" y="4723891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Line"/>
          <p:cNvSpPr/>
          <p:nvPr/>
        </p:nvSpPr>
        <p:spPr>
          <a:xfrm>
            <a:off x="10528596" y="5471399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10528596" y="6218907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Line"/>
          <p:cNvSpPr/>
          <p:nvPr/>
        </p:nvSpPr>
        <p:spPr>
          <a:xfrm>
            <a:off x="10528596" y="6966415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Line"/>
          <p:cNvSpPr/>
          <p:nvPr/>
        </p:nvSpPr>
        <p:spPr>
          <a:xfrm>
            <a:off x="10528596" y="7713923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Line"/>
          <p:cNvSpPr/>
          <p:nvPr/>
        </p:nvSpPr>
        <p:spPr>
          <a:xfrm>
            <a:off x="10528596" y="8461430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Line"/>
          <p:cNvSpPr/>
          <p:nvPr/>
        </p:nvSpPr>
        <p:spPr>
          <a:xfrm>
            <a:off x="10528596" y="9208939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Line"/>
          <p:cNvSpPr/>
          <p:nvPr/>
        </p:nvSpPr>
        <p:spPr>
          <a:xfrm>
            <a:off x="10528596" y="9956446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App threads"/>
          <p:cNvSpPr txBox="1"/>
          <p:nvPr/>
        </p:nvSpPr>
        <p:spPr>
          <a:xfrm>
            <a:off x="6807475" y="3907882"/>
            <a:ext cx="2802534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50" name="GC threads"/>
          <p:cNvSpPr txBox="1"/>
          <p:nvPr/>
        </p:nvSpPr>
        <p:spPr>
          <a:xfrm>
            <a:off x="10607564" y="3917616"/>
            <a:ext cx="2558655" cy="619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GC threads</a:t>
            </a:r>
          </a:p>
        </p:txBody>
      </p:sp>
      <p:sp>
        <p:nvSpPr>
          <p:cNvPr id="251" name="App threads"/>
          <p:cNvSpPr txBox="1"/>
          <p:nvPr/>
        </p:nvSpPr>
        <p:spPr>
          <a:xfrm>
            <a:off x="14773991" y="3917616"/>
            <a:ext cx="2802534" cy="619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52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aralle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8301">
              <a:defRPr sz="7990"/>
            </a:lvl1pPr>
          </a:lstStyle>
          <a:p>
            <a:pPr/>
            <a:r>
              <a:t>Parallel Collection</a:t>
            </a:r>
          </a:p>
        </p:txBody>
      </p:sp>
      <p:sp>
        <p:nvSpPr>
          <p:cNvPr id="255" name="Many threads collects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Many threads collects</a:t>
            </a:r>
          </a:p>
          <a:p>
            <a:pPr marL="1022855" indent="-1022855">
              <a:defRPr sz="6000"/>
            </a:pPr>
            <a:r>
              <a:rPr>
                <a:solidFill>
                  <a:srgbClr val="945200"/>
                </a:solidFill>
              </a:rPr>
              <a:t>Halts all application threads</a:t>
            </a:r>
            <a:endParaRPr>
              <a:solidFill>
                <a:srgbClr val="945200"/>
              </a:solidFill>
            </a:endParaRPr>
          </a:p>
          <a:p>
            <a:pPr marL="1022855" indent="-1022855">
              <a:defRPr sz="6000"/>
            </a:pPr>
            <a:r>
              <a:rPr>
                <a:solidFill>
                  <a:srgbClr val="0433FF"/>
                </a:solidFill>
              </a:rPr>
              <a:t>STOP-THE-WORLD</a:t>
            </a:r>
            <a:r>
              <a:t> collector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Stop incoming mail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Many people check current mails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pic>
        <p:nvPicPr>
          <p:cNvPr id="258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5613" y="6715639"/>
            <a:ext cx="1251675" cy="1260336"/>
          </a:xfrm>
          <a:prstGeom prst="rect">
            <a:avLst/>
          </a:prstGeom>
          <a:ln w="3175">
            <a:miter lim="400000"/>
          </a:ln>
        </p:spPr>
      </p:pic>
      <p:sp>
        <p:nvSpPr>
          <p:cNvPr id="259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ncurrent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7237"/>
            </a:lvl1pPr>
          </a:lstStyle>
          <a:p>
            <a:pPr/>
            <a:r>
              <a:t>Concurrent Collection</a:t>
            </a:r>
          </a:p>
        </p:txBody>
      </p:sp>
      <p:sp>
        <p:nvSpPr>
          <p:cNvPr id="2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sp>
        <p:nvSpPr>
          <p:cNvPr id="264" name="Line"/>
          <p:cNvSpPr/>
          <p:nvPr/>
        </p:nvSpPr>
        <p:spPr>
          <a:xfrm>
            <a:off x="6751846" y="4723891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Line"/>
          <p:cNvSpPr/>
          <p:nvPr/>
        </p:nvSpPr>
        <p:spPr>
          <a:xfrm>
            <a:off x="6751846" y="547139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Line"/>
          <p:cNvSpPr/>
          <p:nvPr/>
        </p:nvSpPr>
        <p:spPr>
          <a:xfrm>
            <a:off x="6751846" y="6218907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6751846" y="6966415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Line"/>
          <p:cNvSpPr/>
          <p:nvPr/>
        </p:nvSpPr>
        <p:spPr>
          <a:xfrm>
            <a:off x="6751846" y="7713923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Line"/>
          <p:cNvSpPr/>
          <p:nvPr/>
        </p:nvSpPr>
        <p:spPr>
          <a:xfrm>
            <a:off x="6751846" y="8461430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Line"/>
          <p:cNvSpPr/>
          <p:nvPr/>
        </p:nvSpPr>
        <p:spPr>
          <a:xfrm>
            <a:off x="6751846" y="920893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Line"/>
          <p:cNvSpPr/>
          <p:nvPr/>
        </p:nvSpPr>
        <p:spPr>
          <a:xfrm>
            <a:off x="6751846" y="9956446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Line"/>
          <p:cNvSpPr/>
          <p:nvPr/>
        </p:nvSpPr>
        <p:spPr>
          <a:xfrm flipV="1">
            <a:off x="10145667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Line"/>
          <p:cNvSpPr/>
          <p:nvPr/>
        </p:nvSpPr>
        <p:spPr>
          <a:xfrm>
            <a:off x="10625697" y="4723891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Line"/>
          <p:cNvSpPr/>
          <p:nvPr/>
        </p:nvSpPr>
        <p:spPr>
          <a:xfrm flipV="1">
            <a:off x="14128925" y="4299684"/>
            <a:ext cx="1" cy="6080970"/>
          </a:xfrm>
          <a:prstGeom prst="line">
            <a:avLst/>
          </a:prstGeom>
          <a:ln w="88900">
            <a:solidFill>
              <a:srgbClr val="424242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Line"/>
          <p:cNvSpPr/>
          <p:nvPr/>
        </p:nvSpPr>
        <p:spPr>
          <a:xfrm>
            <a:off x="14718362" y="4723891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Line"/>
          <p:cNvSpPr/>
          <p:nvPr/>
        </p:nvSpPr>
        <p:spPr>
          <a:xfrm>
            <a:off x="14718362" y="547139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7" name="Line"/>
          <p:cNvSpPr/>
          <p:nvPr/>
        </p:nvSpPr>
        <p:spPr>
          <a:xfrm>
            <a:off x="14718362" y="6218907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8" name="Line"/>
          <p:cNvSpPr/>
          <p:nvPr/>
        </p:nvSpPr>
        <p:spPr>
          <a:xfrm>
            <a:off x="14718362" y="6966415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Line"/>
          <p:cNvSpPr/>
          <p:nvPr/>
        </p:nvSpPr>
        <p:spPr>
          <a:xfrm>
            <a:off x="14718362" y="7713923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14718362" y="8461430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Line"/>
          <p:cNvSpPr/>
          <p:nvPr/>
        </p:nvSpPr>
        <p:spPr>
          <a:xfrm>
            <a:off x="14718362" y="9208938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14718362" y="9956446"/>
            <a:ext cx="2913791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>
            <a:off x="10625697" y="5471399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10625697" y="6218907"/>
            <a:ext cx="2913792" cy="1"/>
          </a:xfrm>
          <a:prstGeom prst="line">
            <a:avLst/>
          </a:prstGeom>
          <a:ln w="88900">
            <a:solidFill>
              <a:srgbClr val="000000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>
            <a:off x="10625697" y="7713923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Line"/>
          <p:cNvSpPr/>
          <p:nvPr/>
        </p:nvSpPr>
        <p:spPr>
          <a:xfrm>
            <a:off x="10625697" y="8461430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ine"/>
          <p:cNvSpPr/>
          <p:nvPr/>
        </p:nvSpPr>
        <p:spPr>
          <a:xfrm>
            <a:off x="10625697" y="9208939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Line"/>
          <p:cNvSpPr/>
          <p:nvPr/>
        </p:nvSpPr>
        <p:spPr>
          <a:xfrm>
            <a:off x="10625697" y="9956446"/>
            <a:ext cx="2913792" cy="1"/>
          </a:xfrm>
          <a:prstGeom prst="line">
            <a:avLst/>
          </a:prstGeom>
          <a:ln w="88900">
            <a:solidFill>
              <a:srgbClr val="929292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94" name="Group"/>
          <p:cNvGrpSpPr/>
          <p:nvPr/>
        </p:nvGrpSpPr>
        <p:grpSpPr>
          <a:xfrm>
            <a:off x="11023030" y="10339518"/>
            <a:ext cx="2337940" cy="2163109"/>
            <a:chOff x="-187552" y="-188585"/>
            <a:chExt cx="2337939" cy="2163108"/>
          </a:xfrm>
        </p:grpSpPr>
        <p:pic>
          <p:nvPicPr>
            <p:cNvPr id="289" name="STW.png" descr="STW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174" y="232689"/>
              <a:ext cx="1251674" cy="126033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90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8900000">
              <a:off x="-414781" y="759618"/>
              <a:ext cx="2792398" cy="266701"/>
            </a:xfrm>
            <a:prstGeom prst="rect">
              <a:avLst/>
            </a:prstGeom>
            <a:effectLst/>
          </p:spPr>
        </p:pic>
        <p:pic>
          <p:nvPicPr>
            <p:cNvPr id="292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3140000">
              <a:off x="-414781" y="729507"/>
              <a:ext cx="2792398" cy="266701"/>
            </a:xfrm>
            <a:prstGeom prst="rect">
              <a:avLst/>
            </a:prstGeom>
            <a:effectLst/>
          </p:spPr>
        </p:pic>
      </p:grpSp>
      <p:sp>
        <p:nvSpPr>
          <p:cNvPr id="295" name="App threads"/>
          <p:cNvSpPr txBox="1"/>
          <p:nvPr/>
        </p:nvSpPr>
        <p:spPr>
          <a:xfrm>
            <a:off x="6807475" y="3907882"/>
            <a:ext cx="2802534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96" name="GC threads"/>
          <p:cNvSpPr txBox="1"/>
          <p:nvPr/>
        </p:nvSpPr>
        <p:spPr>
          <a:xfrm>
            <a:off x="10706165" y="3979319"/>
            <a:ext cx="2558654" cy="6193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GC threads</a:t>
            </a:r>
          </a:p>
        </p:txBody>
      </p:sp>
      <p:sp>
        <p:nvSpPr>
          <p:cNvPr id="297" name="App threads"/>
          <p:cNvSpPr txBox="1"/>
          <p:nvPr/>
        </p:nvSpPr>
        <p:spPr>
          <a:xfrm>
            <a:off x="10645608" y="6911244"/>
            <a:ext cx="2802534" cy="6193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 threads</a:t>
            </a:r>
          </a:p>
        </p:txBody>
      </p:sp>
      <p:sp>
        <p:nvSpPr>
          <p:cNvPr id="298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current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7237"/>
            </a:lvl1pPr>
          </a:lstStyle>
          <a:p>
            <a:pPr/>
            <a:r>
              <a:t>Concurrent Collection</a:t>
            </a:r>
          </a:p>
        </p:txBody>
      </p:sp>
      <p:sp>
        <p:nvSpPr>
          <p:cNvPr id="301" name="Many threads collects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Many threads collects</a:t>
            </a:r>
          </a:p>
          <a:p>
            <a:pPr marL="1022855" indent="-1022855">
              <a:defRPr sz="6000"/>
            </a:pPr>
            <a:r>
              <a:rPr>
                <a:solidFill>
                  <a:srgbClr val="945200"/>
                </a:solidFill>
              </a:rPr>
              <a:t>Application threads can continue</a:t>
            </a:r>
          </a:p>
          <a:p>
            <a:pPr marL="1022855" indent="-1022855">
              <a:defRPr sz="6000"/>
            </a:pPr>
            <a:r>
              <a:rPr>
                <a:solidFill>
                  <a:srgbClr val="0433FF"/>
                </a:solidFill>
              </a:rPr>
              <a:t>CONCURRENT</a:t>
            </a:r>
            <a:r>
              <a:t> collector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Do not stop incoming mail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One or more people check current mails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Classification - based on collection type"/>
          <p:cNvSpPr txBox="1"/>
          <p:nvPr/>
        </p:nvSpPr>
        <p:spPr>
          <a:xfrm>
            <a:off x="5570183" y="1607759"/>
            <a:ext cx="13243633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</a:t>
            </a:r>
            <a:r>
              <a:t>collection</a:t>
            </a:r>
            <a:r>
              <a:t> type</a:t>
            </a:r>
          </a:p>
        </p:txBody>
      </p:sp>
      <p:sp>
        <p:nvSpPr>
          <p:cNvPr id="304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16645603" y="6443195"/>
            <a:ext cx="2337940" cy="2163110"/>
            <a:chOff x="-187552" y="-188585"/>
            <a:chExt cx="2337939" cy="2163108"/>
          </a:xfrm>
        </p:grpSpPr>
        <p:pic>
          <p:nvPicPr>
            <p:cNvPr id="305" name="STW.png" descr="STW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174" y="232689"/>
              <a:ext cx="1251674" cy="1260336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06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8900000">
              <a:off x="-414781" y="759618"/>
              <a:ext cx="2792398" cy="266701"/>
            </a:xfrm>
            <a:prstGeom prst="rect">
              <a:avLst/>
            </a:prstGeom>
            <a:effectLst/>
          </p:spPr>
        </p:pic>
        <p:pic>
          <p:nvPicPr>
            <p:cNvPr id="308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3140000">
              <a:off x="-414781" y="729507"/>
              <a:ext cx="2792398" cy="2667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2. Based on object marking"/>
          <p:cNvSpPr txBox="1"/>
          <p:nvPr>
            <p:ph type="title"/>
          </p:nvPr>
        </p:nvSpPr>
        <p:spPr>
          <a:xfrm>
            <a:off x="3169665" y="0"/>
            <a:ext cx="18044669" cy="1670307"/>
          </a:xfrm>
          <a:prstGeom prst="rect">
            <a:avLst/>
          </a:prstGeom>
        </p:spPr>
        <p:txBody>
          <a:bodyPr/>
          <a:lstStyle>
            <a:lvl1pPr defTabSz="788669">
              <a:defRPr sz="9024"/>
            </a:lvl1pPr>
          </a:lstStyle>
          <a:p>
            <a:pPr/>
            <a:r>
              <a:t>2. Based on object marking</a:t>
            </a:r>
          </a:p>
        </p:txBody>
      </p:sp>
      <p:sp>
        <p:nvSpPr>
          <p:cNvPr id="313" name="Precise coll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</a:rPr>
              <a:t>Precise</a:t>
            </a:r>
            <a:r>
              <a:t> collection</a:t>
            </a:r>
          </a:p>
          <a:p>
            <a:pPr/>
            <a:r>
              <a:rPr>
                <a:solidFill>
                  <a:srgbClr val="0433FF"/>
                </a:solidFill>
              </a:rPr>
              <a:t>Conservative</a:t>
            </a:r>
            <a:r>
              <a:t> collection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Classification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</a:t>
            </a:r>
          </a:p>
        </p:txBody>
      </p:sp>
      <p:sp>
        <p:nvSpPr>
          <p:cNvPr id="316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recis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8366"/>
            </a:lvl1pPr>
          </a:lstStyle>
          <a:p>
            <a:pPr/>
            <a:r>
              <a:t>Precise collection</a:t>
            </a:r>
          </a:p>
        </p:txBody>
      </p:sp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Classification - based on object marking"/>
          <p:cNvSpPr txBox="1"/>
          <p:nvPr/>
        </p:nvSpPr>
        <p:spPr>
          <a:xfrm>
            <a:off x="5730229" y="1607759"/>
            <a:ext cx="12923541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object marking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3812" y="2085036"/>
            <a:ext cx="2934827" cy="4446707"/>
          </a:xfrm>
          <a:prstGeom prst="rect">
            <a:avLst/>
          </a:prstGeom>
          <a:ln w="3175">
            <a:miter lim="400000"/>
          </a:ln>
        </p:spPr>
      </p:pic>
      <p:sp>
        <p:nvSpPr>
          <p:cNvPr id="322" name="Oval"/>
          <p:cNvSpPr/>
          <p:nvPr/>
        </p:nvSpPr>
        <p:spPr>
          <a:xfrm>
            <a:off x="8930782" y="2614752"/>
            <a:ext cx="11289701" cy="11053198"/>
          </a:xfrm>
          <a:prstGeom prst="ellipse">
            <a:avLst/>
          </a:prstGeom>
          <a:solidFill>
            <a:srgbClr val="A9A9A9">
              <a:alpha val="33343"/>
            </a:srgbClr>
          </a:solidFill>
          <a:ln w="88900">
            <a:solidFill>
              <a:srgbClr val="424242">
                <a:alpha val="33343"/>
              </a:srgb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" name="Line"/>
          <p:cNvSpPr/>
          <p:nvPr/>
        </p:nvSpPr>
        <p:spPr>
          <a:xfrm flipV="1">
            <a:off x="5916984" y="2697432"/>
            <a:ext cx="7543756" cy="1910125"/>
          </a:xfrm>
          <a:prstGeom prst="line">
            <a:avLst/>
          </a:prstGeom>
          <a:ln w="12700">
            <a:solidFill>
              <a:srgbClr val="434343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Line"/>
          <p:cNvSpPr/>
          <p:nvPr/>
        </p:nvSpPr>
        <p:spPr>
          <a:xfrm>
            <a:off x="5699114" y="4717732"/>
            <a:ext cx="5169518" cy="7591924"/>
          </a:xfrm>
          <a:prstGeom prst="line">
            <a:avLst/>
          </a:prstGeom>
          <a:ln w="12700">
            <a:solidFill>
              <a:srgbClr val="434343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357" name="Group"/>
          <p:cNvGrpSpPr/>
          <p:nvPr/>
        </p:nvGrpSpPr>
        <p:grpSpPr>
          <a:xfrm>
            <a:off x="10645178" y="4202335"/>
            <a:ext cx="7867615" cy="7878031"/>
            <a:chOff x="0" y="0"/>
            <a:chExt cx="7867614" cy="7878030"/>
          </a:xfrm>
        </p:grpSpPr>
        <p:sp>
          <p:nvSpPr>
            <p:cNvPr id="325" name="Line"/>
            <p:cNvSpPr/>
            <p:nvPr/>
          </p:nvSpPr>
          <p:spPr>
            <a:xfrm flipV="1">
              <a:off x="7806" y="12000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6" name="Line"/>
            <p:cNvSpPr/>
            <p:nvPr/>
          </p:nvSpPr>
          <p:spPr>
            <a:xfrm flipV="1">
              <a:off x="53179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105578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8" name="Line"/>
            <p:cNvSpPr/>
            <p:nvPr/>
          </p:nvSpPr>
          <p:spPr>
            <a:xfrm flipV="1">
              <a:off x="157976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9" name="Line"/>
            <p:cNvSpPr/>
            <p:nvPr/>
          </p:nvSpPr>
          <p:spPr>
            <a:xfrm flipV="1">
              <a:off x="2103755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0" name="Line"/>
            <p:cNvSpPr/>
            <p:nvPr/>
          </p:nvSpPr>
          <p:spPr>
            <a:xfrm flipV="1">
              <a:off x="2627742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1" name="Line"/>
            <p:cNvSpPr/>
            <p:nvPr/>
          </p:nvSpPr>
          <p:spPr>
            <a:xfrm flipV="1">
              <a:off x="315173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2" name="Line"/>
            <p:cNvSpPr/>
            <p:nvPr/>
          </p:nvSpPr>
          <p:spPr>
            <a:xfrm flipV="1">
              <a:off x="3675717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3" name="Line"/>
            <p:cNvSpPr/>
            <p:nvPr/>
          </p:nvSpPr>
          <p:spPr>
            <a:xfrm flipV="1">
              <a:off x="419970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4" name="Line"/>
            <p:cNvSpPr/>
            <p:nvPr/>
          </p:nvSpPr>
          <p:spPr>
            <a:xfrm flipV="1">
              <a:off x="472369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5" name="Line"/>
            <p:cNvSpPr/>
            <p:nvPr/>
          </p:nvSpPr>
          <p:spPr>
            <a:xfrm flipV="1">
              <a:off x="524767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6" name="Line"/>
            <p:cNvSpPr/>
            <p:nvPr/>
          </p:nvSpPr>
          <p:spPr>
            <a:xfrm flipV="1">
              <a:off x="577166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7" name="Line"/>
            <p:cNvSpPr/>
            <p:nvPr/>
          </p:nvSpPr>
          <p:spPr>
            <a:xfrm flipV="1">
              <a:off x="6295653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8" name="Line"/>
            <p:cNvSpPr/>
            <p:nvPr/>
          </p:nvSpPr>
          <p:spPr>
            <a:xfrm flipV="1">
              <a:off x="681964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734362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flipV="1">
              <a:off x="7867613" y="12001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1" name="Line"/>
            <p:cNvSpPr/>
            <p:nvPr/>
          </p:nvSpPr>
          <p:spPr>
            <a:xfrm>
              <a:off x="0" y="2095948"/>
              <a:ext cx="786602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>
              <a:off x="0" y="0"/>
              <a:ext cx="785980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>
              <a:off x="0" y="261993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>
              <a:off x="0" y="3667909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>
              <a:off x="0" y="5763858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>
              <a:off x="0" y="681183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7" name="Line"/>
            <p:cNvSpPr/>
            <p:nvPr/>
          </p:nvSpPr>
          <p:spPr>
            <a:xfrm>
              <a:off x="0" y="733582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8" name="Line"/>
            <p:cNvSpPr/>
            <p:nvPr/>
          </p:nvSpPr>
          <p:spPr>
            <a:xfrm>
              <a:off x="0" y="471588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0" y="628784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0" y="523987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>
              <a:off x="0" y="4191896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>
              <a:off x="0" y="1047974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>
              <a:off x="0" y="3143922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>
              <a:off x="0" y="523987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>
              <a:off x="0" y="1571961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>
              <a:off x="0" y="7873842"/>
              <a:ext cx="785980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58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recis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8366"/>
            </a:lvl1pPr>
          </a:lstStyle>
          <a:p>
            <a:pPr/>
            <a:r>
              <a:t>Precise collection</a:t>
            </a:r>
          </a:p>
        </p:txBody>
      </p:sp>
      <p:sp>
        <p:nvSpPr>
          <p:cNvPr id="361" name="All objects identified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41796" indent="-1041796">
              <a:defRPr sz="5000"/>
            </a:pPr>
            <a:r>
              <a:t>All objects identified</a:t>
            </a:r>
          </a:p>
          <a:p>
            <a:pPr marL="1041796" indent="-1041796">
              <a:defRPr sz="5000"/>
            </a:pPr>
            <a:r>
              <a:t>On finish, objects are live or garbage.</a:t>
            </a:r>
          </a:p>
          <a:p>
            <a:pPr marL="1041796" indent="-1041796">
              <a:defRPr sz="5000"/>
            </a:pPr>
            <a:r>
              <a:t>Typically slow</a:t>
            </a:r>
          </a:p>
          <a:p>
            <a:pPr marL="1041796" indent="-1041796">
              <a:defRPr sz="5000"/>
            </a:pPr>
            <a:r>
              <a:t>Aims for thoroughness not speed</a:t>
            </a:r>
          </a:p>
          <a:p>
            <a:pPr marL="1041796" indent="-1041796">
              <a:defRPr sz="5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check all mail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discard fliers and junk mail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Classification - based on object marking"/>
          <p:cNvSpPr txBox="1"/>
          <p:nvPr/>
        </p:nvSpPr>
        <p:spPr>
          <a:xfrm>
            <a:off x="5730229" y="1607759"/>
            <a:ext cx="12923541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object marking</a:t>
            </a:r>
          </a:p>
        </p:txBody>
      </p:sp>
      <p:sp>
        <p:nvSpPr>
          <p:cNvPr id="364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onservativ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6579"/>
            </a:lvl1pPr>
          </a:lstStyle>
          <a:p>
            <a:pPr/>
            <a:r>
              <a:t>Conservative collection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Classification - based on object marking"/>
          <p:cNvSpPr txBox="1"/>
          <p:nvPr/>
        </p:nvSpPr>
        <p:spPr>
          <a:xfrm>
            <a:off x="5730229" y="1607759"/>
            <a:ext cx="12923541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object marking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5297" y="2726451"/>
            <a:ext cx="2885843" cy="2885843"/>
          </a:xfrm>
          <a:prstGeom prst="rect">
            <a:avLst/>
          </a:prstGeom>
          <a:ln w="3175">
            <a:miter lim="400000"/>
          </a:ln>
        </p:spPr>
      </p:pic>
      <p:sp>
        <p:nvSpPr>
          <p:cNvPr id="370" name="Line"/>
          <p:cNvSpPr/>
          <p:nvPr/>
        </p:nvSpPr>
        <p:spPr>
          <a:xfrm flipV="1">
            <a:off x="5862229" y="2638548"/>
            <a:ext cx="7980802" cy="125017"/>
          </a:xfrm>
          <a:prstGeom prst="line">
            <a:avLst/>
          </a:prstGeom>
          <a:ln w="12700">
            <a:solidFill>
              <a:srgbClr val="434343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Oval"/>
          <p:cNvSpPr/>
          <p:nvPr/>
        </p:nvSpPr>
        <p:spPr>
          <a:xfrm>
            <a:off x="8930782" y="2602052"/>
            <a:ext cx="11289701" cy="11053198"/>
          </a:xfrm>
          <a:prstGeom prst="ellipse">
            <a:avLst/>
          </a:prstGeom>
          <a:solidFill>
            <a:srgbClr val="A9A9A9">
              <a:alpha val="33343"/>
            </a:srgbClr>
          </a:solidFill>
          <a:ln w="88900">
            <a:solidFill>
              <a:srgbClr val="424242">
                <a:alpha val="33343"/>
              </a:srgb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2" name="Line"/>
          <p:cNvSpPr/>
          <p:nvPr/>
        </p:nvSpPr>
        <p:spPr>
          <a:xfrm>
            <a:off x="5636607" y="4074578"/>
            <a:ext cx="5052036" cy="8108146"/>
          </a:xfrm>
          <a:prstGeom prst="line">
            <a:avLst/>
          </a:prstGeom>
          <a:ln w="12700">
            <a:solidFill>
              <a:srgbClr val="434343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05" name="Group"/>
          <p:cNvGrpSpPr/>
          <p:nvPr/>
        </p:nvGrpSpPr>
        <p:grpSpPr>
          <a:xfrm>
            <a:off x="10645178" y="4189635"/>
            <a:ext cx="7867615" cy="7878031"/>
            <a:chOff x="0" y="0"/>
            <a:chExt cx="7867614" cy="7878030"/>
          </a:xfrm>
        </p:grpSpPr>
        <p:sp>
          <p:nvSpPr>
            <p:cNvPr id="373" name="Line"/>
            <p:cNvSpPr/>
            <p:nvPr/>
          </p:nvSpPr>
          <p:spPr>
            <a:xfrm flipV="1">
              <a:off x="7806" y="12000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4" name="Line"/>
            <p:cNvSpPr/>
            <p:nvPr/>
          </p:nvSpPr>
          <p:spPr>
            <a:xfrm flipV="1">
              <a:off x="53179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5" name="Line"/>
            <p:cNvSpPr/>
            <p:nvPr/>
          </p:nvSpPr>
          <p:spPr>
            <a:xfrm flipV="1">
              <a:off x="105578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6" name="Line"/>
            <p:cNvSpPr/>
            <p:nvPr/>
          </p:nvSpPr>
          <p:spPr>
            <a:xfrm flipV="1">
              <a:off x="157976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7" name="Line"/>
            <p:cNvSpPr/>
            <p:nvPr/>
          </p:nvSpPr>
          <p:spPr>
            <a:xfrm flipV="1">
              <a:off x="2103755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 flipV="1">
              <a:off x="2627742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 flipV="1">
              <a:off x="315173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0" name="Line"/>
            <p:cNvSpPr/>
            <p:nvPr/>
          </p:nvSpPr>
          <p:spPr>
            <a:xfrm flipV="1">
              <a:off x="3675717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1" name="Line"/>
            <p:cNvSpPr/>
            <p:nvPr/>
          </p:nvSpPr>
          <p:spPr>
            <a:xfrm flipV="1">
              <a:off x="419970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2" name="Line"/>
            <p:cNvSpPr/>
            <p:nvPr/>
          </p:nvSpPr>
          <p:spPr>
            <a:xfrm flipV="1">
              <a:off x="472369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3" name="Line"/>
            <p:cNvSpPr/>
            <p:nvPr/>
          </p:nvSpPr>
          <p:spPr>
            <a:xfrm flipV="1">
              <a:off x="524767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4" name="Line"/>
            <p:cNvSpPr/>
            <p:nvPr/>
          </p:nvSpPr>
          <p:spPr>
            <a:xfrm flipV="1">
              <a:off x="577166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 flipV="1">
              <a:off x="6295653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 flipV="1">
              <a:off x="681964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7" name="Line"/>
            <p:cNvSpPr/>
            <p:nvPr/>
          </p:nvSpPr>
          <p:spPr>
            <a:xfrm flipV="1">
              <a:off x="734362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8" name="Line"/>
            <p:cNvSpPr/>
            <p:nvPr/>
          </p:nvSpPr>
          <p:spPr>
            <a:xfrm flipV="1">
              <a:off x="7867613" y="12001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89" name="Line"/>
            <p:cNvSpPr/>
            <p:nvPr/>
          </p:nvSpPr>
          <p:spPr>
            <a:xfrm>
              <a:off x="0" y="2095948"/>
              <a:ext cx="786602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0" name="Line"/>
            <p:cNvSpPr/>
            <p:nvPr/>
          </p:nvSpPr>
          <p:spPr>
            <a:xfrm>
              <a:off x="0" y="0"/>
              <a:ext cx="785980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1" name="Line"/>
            <p:cNvSpPr/>
            <p:nvPr/>
          </p:nvSpPr>
          <p:spPr>
            <a:xfrm>
              <a:off x="0" y="261993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2" name="Line"/>
            <p:cNvSpPr/>
            <p:nvPr/>
          </p:nvSpPr>
          <p:spPr>
            <a:xfrm>
              <a:off x="0" y="3667909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3" name="Line"/>
            <p:cNvSpPr/>
            <p:nvPr/>
          </p:nvSpPr>
          <p:spPr>
            <a:xfrm>
              <a:off x="0" y="5763858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>
              <a:off x="0" y="681183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>
              <a:off x="0" y="733582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>
              <a:off x="0" y="471588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>
              <a:off x="0" y="628784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>
              <a:off x="0" y="523987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99" name="Line"/>
            <p:cNvSpPr/>
            <p:nvPr/>
          </p:nvSpPr>
          <p:spPr>
            <a:xfrm>
              <a:off x="0" y="4191896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0" name="Line"/>
            <p:cNvSpPr/>
            <p:nvPr/>
          </p:nvSpPr>
          <p:spPr>
            <a:xfrm>
              <a:off x="0" y="1047974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1" name="Line"/>
            <p:cNvSpPr/>
            <p:nvPr/>
          </p:nvSpPr>
          <p:spPr>
            <a:xfrm>
              <a:off x="0" y="3143922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2" name="Line"/>
            <p:cNvSpPr/>
            <p:nvPr/>
          </p:nvSpPr>
          <p:spPr>
            <a:xfrm>
              <a:off x="0" y="523987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3" name="Line"/>
            <p:cNvSpPr/>
            <p:nvPr/>
          </p:nvSpPr>
          <p:spPr>
            <a:xfrm>
              <a:off x="0" y="1571961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04" name="Line"/>
            <p:cNvSpPr/>
            <p:nvPr/>
          </p:nvSpPr>
          <p:spPr>
            <a:xfrm>
              <a:off x="0" y="7873842"/>
              <a:ext cx="785980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06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About"/>
          <p:cNvSpPr txBox="1"/>
          <p:nvPr>
            <p:ph type="title" idx="4294967295"/>
          </p:nvPr>
        </p:nvSpPr>
        <p:spPr>
          <a:xfrm>
            <a:off x="6599890" y="0"/>
            <a:ext cx="11706822" cy="1812985"/>
          </a:xfrm>
          <a:prstGeom prst="rect">
            <a:avLst/>
          </a:prstGeom>
        </p:spPr>
        <p:txBody>
          <a:bodyPr/>
          <a:lstStyle/>
          <a:p>
            <a:pPr/>
            <a:r>
              <a:t>About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0557" y="350529"/>
            <a:ext cx="2901182" cy="2901183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Java Champion…"/>
          <p:cNvSpPr/>
          <p:nvPr/>
        </p:nvSpPr>
        <p:spPr>
          <a:xfrm>
            <a:off x="3338634" y="2573186"/>
            <a:ext cx="17662047" cy="111727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Java Champion</a:t>
            </a:r>
          </a:p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JCP Executive Committee </a:t>
            </a:r>
            <a:r>
              <a:t>Rep. for BNY Mellon</a:t>
            </a:r>
          </a:p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Programming in Java since 1998</a:t>
            </a:r>
          </a:p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JUG Leader @ </a:t>
            </a:r>
            <a:r>
              <a:t>NYJavaSIG and NJJavaSIG</a:t>
            </a:r>
          </a:p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Ardent blogger and tweeter</a:t>
            </a:r>
          </a:p>
          <a:p>
            <a:pPr marL="881944" indent="-881944" algn="l">
              <a:lnSpc>
                <a:spcPct val="150000"/>
              </a:lnSpc>
              <a:buSzPct val="145000"/>
              <a:buChar char="•"/>
              <a:defRPr sz="5000">
                <a:solidFill>
                  <a:srgbClr val="000000"/>
                </a:solidFill>
              </a:defRPr>
            </a:pPr>
            <a:r>
              <a:t>Saganist</a:t>
            </a:r>
            <a:r>
              <a:t> (with a ‘g’ not a ‘t’) 😈</a:t>
            </a:r>
          </a:p>
        </p:txBody>
      </p:sp>
      <p:pic>
        <p:nvPicPr>
          <p:cNvPr id="154" name="chandra_caricature_20200505.png" descr="chandra_caricature_202005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0150" y="623203"/>
            <a:ext cx="2895601" cy="2895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onservativ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6579"/>
            </a:lvl1pPr>
          </a:lstStyle>
          <a:p>
            <a:pPr/>
            <a:r>
              <a:t>Conservative collection</a:t>
            </a:r>
          </a:p>
        </p:txBody>
      </p:sp>
      <p:sp>
        <p:nvSpPr>
          <p:cNvPr id="409" name="Not all objects identified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41796" indent="-1041796">
              <a:defRPr sz="5000"/>
            </a:pPr>
            <a:r>
              <a:t>Not all objects identified</a:t>
            </a:r>
          </a:p>
          <a:p>
            <a:pPr marL="1041796" indent="-1041796">
              <a:defRPr sz="5000"/>
            </a:pPr>
            <a:r>
              <a:t>If not identified, object considered live.</a:t>
            </a:r>
          </a:p>
          <a:p>
            <a:pPr marL="1041796" indent="-1041796">
              <a:defRPr sz="5000"/>
            </a:pPr>
            <a:r>
              <a:t>Typically fast</a:t>
            </a:r>
          </a:p>
          <a:p>
            <a:pPr marL="1041796" indent="-1041796">
              <a:defRPr sz="5000"/>
            </a:pPr>
            <a:r>
              <a:t>Aims for speed not thoroughness</a:t>
            </a:r>
          </a:p>
          <a:p>
            <a:pPr marL="1041796" indent="-1041796">
              <a:defRPr sz="5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buSzPct val="100000"/>
              <a:defRPr sz="4200"/>
            </a:pPr>
            <a:r>
              <a:rPr>
                <a:solidFill>
                  <a:srgbClr val="797979"/>
                </a:solidFill>
              </a:rPr>
              <a:t>check mail, find fliers and discard</a:t>
            </a:r>
            <a:endParaRPr u="sng"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buSzPct val="100000"/>
              <a:defRPr sz="4200"/>
            </a:pPr>
            <a:r>
              <a:rPr>
                <a:solidFill>
                  <a:srgbClr val="797979"/>
                </a:solidFill>
              </a:rPr>
              <a:t>assume all addressed mail is not junk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Classification - based on object marking"/>
          <p:cNvSpPr txBox="1"/>
          <p:nvPr/>
        </p:nvSpPr>
        <p:spPr>
          <a:xfrm>
            <a:off x="5730229" y="1607759"/>
            <a:ext cx="12923541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object marking</a:t>
            </a:r>
          </a:p>
        </p:txBody>
      </p:sp>
      <p:sp>
        <p:nvSpPr>
          <p:cNvPr id="412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3. Based on execution volume"/>
          <p:cNvSpPr txBox="1"/>
          <p:nvPr>
            <p:ph type="title"/>
          </p:nvPr>
        </p:nvSpPr>
        <p:spPr>
          <a:xfrm>
            <a:off x="3148597" y="0"/>
            <a:ext cx="18086805" cy="1670307"/>
          </a:xfrm>
          <a:prstGeom prst="rect">
            <a:avLst/>
          </a:prstGeom>
        </p:spPr>
        <p:txBody>
          <a:bodyPr/>
          <a:lstStyle>
            <a:lvl1pPr defTabSz="731162">
              <a:defRPr sz="8366"/>
            </a:lvl1pPr>
          </a:lstStyle>
          <a:p>
            <a:pPr/>
            <a:r>
              <a:t>3. Based on execution volume</a:t>
            </a:r>
          </a:p>
        </p:txBody>
      </p:sp>
      <p:sp>
        <p:nvSpPr>
          <p:cNvPr id="415" name="All-at-once coll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</a:rPr>
              <a:t>All-at-once</a:t>
            </a:r>
            <a:r>
              <a:t> collection</a:t>
            </a:r>
          </a:p>
          <a:p>
            <a:pPr/>
            <a:r>
              <a:rPr>
                <a:solidFill>
                  <a:srgbClr val="0433FF"/>
                </a:solidFill>
              </a:rPr>
              <a:t>Incremental</a:t>
            </a:r>
            <a:r>
              <a:t> collection</a:t>
            </a:r>
          </a:p>
        </p:txBody>
      </p:sp>
      <p:sp>
        <p:nvSpPr>
          <p:cNvPr id="4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7" name="Classification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</a:t>
            </a:r>
          </a:p>
        </p:txBody>
      </p:sp>
      <p:sp>
        <p:nvSpPr>
          <p:cNvPr id="418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execution volume (run interval) 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All-at-onc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6862"/>
            </a:lvl1pPr>
          </a:lstStyle>
          <a:p>
            <a:pPr/>
            <a:r>
              <a:t>All-at-once collection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2" name="Classification - based on execution volume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execution volume</a:t>
            </a:r>
          </a:p>
        </p:txBody>
      </p:sp>
      <p:sp>
        <p:nvSpPr>
          <p:cNvPr id="423" name="Oval"/>
          <p:cNvSpPr/>
          <p:nvPr/>
        </p:nvSpPr>
        <p:spPr>
          <a:xfrm>
            <a:off x="6547149" y="2512091"/>
            <a:ext cx="11289702" cy="11053198"/>
          </a:xfrm>
          <a:prstGeom prst="ellipse">
            <a:avLst/>
          </a:prstGeom>
          <a:solidFill>
            <a:srgbClr val="A9A9A9">
              <a:alpha val="33343"/>
            </a:srgbClr>
          </a:solidFill>
          <a:ln w="88900">
            <a:solidFill>
              <a:srgbClr val="424242">
                <a:alpha val="33343"/>
              </a:srgb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456" name="Group"/>
          <p:cNvGrpSpPr/>
          <p:nvPr/>
        </p:nvGrpSpPr>
        <p:grpSpPr>
          <a:xfrm>
            <a:off x="8261546" y="4099674"/>
            <a:ext cx="7867615" cy="7878031"/>
            <a:chOff x="0" y="0"/>
            <a:chExt cx="7867614" cy="7878030"/>
          </a:xfrm>
        </p:grpSpPr>
        <p:sp>
          <p:nvSpPr>
            <p:cNvPr id="424" name="Line"/>
            <p:cNvSpPr/>
            <p:nvPr/>
          </p:nvSpPr>
          <p:spPr>
            <a:xfrm flipV="1">
              <a:off x="7806" y="12000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V="1">
              <a:off x="53179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V="1">
              <a:off x="105578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 flipV="1">
              <a:off x="157976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 flipV="1">
              <a:off x="2103755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" name="Line"/>
            <p:cNvSpPr/>
            <p:nvPr/>
          </p:nvSpPr>
          <p:spPr>
            <a:xfrm flipV="1">
              <a:off x="2627742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315173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" name="Line"/>
            <p:cNvSpPr/>
            <p:nvPr/>
          </p:nvSpPr>
          <p:spPr>
            <a:xfrm flipV="1">
              <a:off x="3675717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419970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3" name="Line"/>
            <p:cNvSpPr/>
            <p:nvPr/>
          </p:nvSpPr>
          <p:spPr>
            <a:xfrm flipV="1">
              <a:off x="472369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4" name="Line"/>
            <p:cNvSpPr/>
            <p:nvPr/>
          </p:nvSpPr>
          <p:spPr>
            <a:xfrm flipV="1">
              <a:off x="524767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5" name="Line"/>
            <p:cNvSpPr/>
            <p:nvPr/>
          </p:nvSpPr>
          <p:spPr>
            <a:xfrm flipV="1">
              <a:off x="577166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 flipV="1">
              <a:off x="6295653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7" name="Line"/>
            <p:cNvSpPr/>
            <p:nvPr/>
          </p:nvSpPr>
          <p:spPr>
            <a:xfrm flipV="1">
              <a:off x="681964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8" name="Line"/>
            <p:cNvSpPr/>
            <p:nvPr/>
          </p:nvSpPr>
          <p:spPr>
            <a:xfrm flipV="1">
              <a:off x="734362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9" name="Line"/>
            <p:cNvSpPr/>
            <p:nvPr/>
          </p:nvSpPr>
          <p:spPr>
            <a:xfrm flipV="1">
              <a:off x="7867613" y="12001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0" name="Line"/>
            <p:cNvSpPr/>
            <p:nvPr/>
          </p:nvSpPr>
          <p:spPr>
            <a:xfrm>
              <a:off x="0" y="2095948"/>
              <a:ext cx="786602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1" name="Line"/>
            <p:cNvSpPr/>
            <p:nvPr/>
          </p:nvSpPr>
          <p:spPr>
            <a:xfrm>
              <a:off x="0" y="0"/>
              <a:ext cx="785980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" name="Line"/>
            <p:cNvSpPr/>
            <p:nvPr/>
          </p:nvSpPr>
          <p:spPr>
            <a:xfrm>
              <a:off x="0" y="261993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" name="Line"/>
            <p:cNvSpPr/>
            <p:nvPr/>
          </p:nvSpPr>
          <p:spPr>
            <a:xfrm>
              <a:off x="0" y="3667909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" name="Line"/>
            <p:cNvSpPr/>
            <p:nvPr/>
          </p:nvSpPr>
          <p:spPr>
            <a:xfrm>
              <a:off x="0" y="5763858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" name="Line"/>
            <p:cNvSpPr/>
            <p:nvPr/>
          </p:nvSpPr>
          <p:spPr>
            <a:xfrm>
              <a:off x="0" y="681183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>
              <a:off x="0" y="733582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>
              <a:off x="0" y="471588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8" name="Line"/>
            <p:cNvSpPr/>
            <p:nvPr/>
          </p:nvSpPr>
          <p:spPr>
            <a:xfrm>
              <a:off x="0" y="628784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9" name="Line"/>
            <p:cNvSpPr/>
            <p:nvPr/>
          </p:nvSpPr>
          <p:spPr>
            <a:xfrm>
              <a:off x="0" y="523987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0" name="Line"/>
            <p:cNvSpPr/>
            <p:nvPr/>
          </p:nvSpPr>
          <p:spPr>
            <a:xfrm>
              <a:off x="0" y="4191896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1" name="Line"/>
            <p:cNvSpPr/>
            <p:nvPr/>
          </p:nvSpPr>
          <p:spPr>
            <a:xfrm>
              <a:off x="0" y="1047974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2" name="Line"/>
            <p:cNvSpPr/>
            <p:nvPr/>
          </p:nvSpPr>
          <p:spPr>
            <a:xfrm>
              <a:off x="0" y="3143922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3" name="Line"/>
            <p:cNvSpPr/>
            <p:nvPr/>
          </p:nvSpPr>
          <p:spPr>
            <a:xfrm>
              <a:off x="0" y="523987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4" name="Line"/>
            <p:cNvSpPr/>
            <p:nvPr/>
          </p:nvSpPr>
          <p:spPr>
            <a:xfrm>
              <a:off x="0" y="1571961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55" name="Line"/>
            <p:cNvSpPr/>
            <p:nvPr/>
          </p:nvSpPr>
          <p:spPr>
            <a:xfrm>
              <a:off x="0" y="7873842"/>
              <a:ext cx="785980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57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execution volume (run interval) 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Entire collection at one go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Entire collection at one go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defRPr sz="4200"/>
            </a:pPr>
            <a:r>
              <a:rPr>
                <a:solidFill>
                  <a:srgbClr val="797979"/>
                </a:solidFill>
              </a:rPr>
              <a:t>check all current mail at once</a:t>
            </a:r>
          </a:p>
        </p:txBody>
      </p:sp>
      <p:sp>
        <p:nvSpPr>
          <p:cNvPr id="460" name="All-at-once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6862"/>
            </a:lvl1pPr>
          </a:lstStyle>
          <a:p>
            <a:pPr/>
            <a:r>
              <a:t>All-at-once collection</a:t>
            </a:r>
          </a:p>
        </p:txBody>
      </p:sp>
      <p:sp>
        <p:nvSpPr>
          <p:cNvPr id="4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2" name="Classification - based on execution volume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execution volume</a:t>
            </a:r>
          </a:p>
        </p:txBody>
      </p:sp>
      <p:sp>
        <p:nvSpPr>
          <p:cNvPr id="463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execution volume (run interval) 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Incrementa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6862"/>
            </a:lvl1pPr>
          </a:lstStyle>
          <a:p>
            <a:pPr/>
            <a:r>
              <a:t>Incremental collection</a:t>
            </a:r>
          </a:p>
        </p:txBody>
      </p:sp>
      <p:sp>
        <p:nvSpPr>
          <p:cNvPr id="466" name="Slide Number"/>
          <p:cNvSpPr txBox="1"/>
          <p:nvPr>
            <p:ph type="sldNum" sz="quarter" idx="2"/>
          </p:nvPr>
        </p:nvSpPr>
        <p:spPr>
          <a:xfrm>
            <a:off x="20568046" y="12970094"/>
            <a:ext cx="579788" cy="5660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7" name="Classification - based on execution volume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execution volume</a:t>
            </a:r>
          </a:p>
        </p:txBody>
      </p:sp>
      <p:sp>
        <p:nvSpPr>
          <p:cNvPr id="468" name="Oval"/>
          <p:cNvSpPr/>
          <p:nvPr/>
        </p:nvSpPr>
        <p:spPr>
          <a:xfrm>
            <a:off x="10369301" y="3419529"/>
            <a:ext cx="3554909" cy="3480439"/>
          </a:xfrm>
          <a:prstGeom prst="ellipse">
            <a:avLst/>
          </a:prstGeom>
          <a:solidFill>
            <a:srgbClr val="B3B5B5">
              <a:alpha val="33343"/>
            </a:srgbClr>
          </a:solidFill>
          <a:ln w="12700">
            <a:solidFill>
              <a:srgbClr val="000000">
                <a:alpha val="33343"/>
              </a:srgbClr>
            </a:solidFill>
            <a:custDash>
              <a:ds d="2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9" name="Oval"/>
          <p:cNvSpPr/>
          <p:nvPr/>
        </p:nvSpPr>
        <p:spPr>
          <a:xfrm>
            <a:off x="7924467" y="5946676"/>
            <a:ext cx="3554909" cy="3480439"/>
          </a:xfrm>
          <a:prstGeom prst="ellipse">
            <a:avLst/>
          </a:prstGeom>
          <a:solidFill>
            <a:srgbClr val="B3B5B5">
              <a:alpha val="33343"/>
            </a:srgbClr>
          </a:solidFill>
          <a:ln w="12700">
            <a:solidFill>
              <a:srgbClr val="000000">
                <a:alpha val="33343"/>
              </a:srgbClr>
            </a:solidFill>
            <a:custDash>
              <a:ds d="2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0" name="Oval"/>
          <p:cNvSpPr/>
          <p:nvPr/>
        </p:nvSpPr>
        <p:spPr>
          <a:xfrm>
            <a:off x="10494317" y="5791444"/>
            <a:ext cx="3554909" cy="3480439"/>
          </a:xfrm>
          <a:prstGeom prst="ellipse">
            <a:avLst/>
          </a:prstGeom>
          <a:solidFill>
            <a:srgbClr val="B3B5B5">
              <a:alpha val="33343"/>
            </a:srgbClr>
          </a:solidFill>
          <a:ln w="12700">
            <a:solidFill>
              <a:srgbClr val="000000">
                <a:alpha val="33343"/>
              </a:srgbClr>
            </a:solidFill>
            <a:custDash>
              <a:ds d="2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1" name="Oval"/>
          <p:cNvSpPr/>
          <p:nvPr/>
        </p:nvSpPr>
        <p:spPr>
          <a:xfrm>
            <a:off x="12969640" y="3383810"/>
            <a:ext cx="3554908" cy="3480439"/>
          </a:xfrm>
          <a:prstGeom prst="ellipse">
            <a:avLst/>
          </a:prstGeom>
          <a:solidFill>
            <a:srgbClr val="B3B5B5">
              <a:alpha val="33343"/>
            </a:srgbClr>
          </a:solidFill>
          <a:ln w="12700">
            <a:solidFill>
              <a:srgbClr val="000000">
                <a:alpha val="33343"/>
              </a:srgbClr>
            </a:solidFill>
            <a:custDash>
              <a:ds d="2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2" name="Oval"/>
          <p:cNvSpPr/>
          <p:nvPr/>
        </p:nvSpPr>
        <p:spPr>
          <a:xfrm>
            <a:off x="12938053" y="5809303"/>
            <a:ext cx="3554909" cy="3480439"/>
          </a:xfrm>
          <a:prstGeom prst="ellipse">
            <a:avLst/>
          </a:prstGeom>
          <a:solidFill>
            <a:srgbClr val="B3B5B5">
              <a:alpha val="33343"/>
            </a:srgbClr>
          </a:solidFill>
          <a:ln w="12700">
            <a:solidFill>
              <a:srgbClr val="000000">
                <a:alpha val="33343"/>
              </a:srgbClr>
            </a:solidFill>
            <a:custDash>
              <a:ds d="200000" sp="200000"/>
            </a:custDash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3" name="Oval"/>
          <p:cNvSpPr/>
          <p:nvPr/>
        </p:nvSpPr>
        <p:spPr>
          <a:xfrm>
            <a:off x="7924467" y="3330232"/>
            <a:ext cx="3554909" cy="3480439"/>
          </a:xfrm>
          <a:prstGeom prst="ellipse">
            <a:avLst/>
          </a:prstGeom>
          <a:solidFill>
            <a:srgbClr val="A9A9A9">
              <a:alpha val="33343"/>
            </a:srgbClr>
          </a:solidFill>
          <a:ln w="63500">
            <a:solidFill>
              <a:srgbClr val="000000">
                <a:alpha val="33343"/>
              </a:srgb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06" name="Group"/>
          <p:cNvGrpSpPr/>
          <p:nvPr/>
        </p:nvGrpSpPr>
        <p:grpSpPr>
          <a:xfrm>
            <a:off x="8212948" y="3940795"/>
            <a:ext cx="7867616" cy="7878031"/>
            <a:chOff x="0" y="0"/>
            <a:chExt cx="7867614" cy="7878030"/>
          </a:xfrm>
        </p:grpSpPr>
        <p:sp>
          <p:nvSpPr>
            <p:cNvPr id="474" name="Line"/>
            <p:cNvSpPr/>
            <p:nvPr/>
          </p:nvSpPr>
          <p:spPr>
            <a:xfrm flipV="1">
              <a:off x="7806" y="12000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5" name="Line"/>
            <p:cNvSpPr/>
            <p:nvPr/>
          </p:nvSpPr>
          <p:spPr>
            <a:xfrm flipV="1">
              <a:off x="53179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6" name="Line"/>
            <p:cNvSpPr/>
            <p:nvPr/>
          </p:nvSpPr>
          <p:spPr>
            <a:xfrm flipV="1">
              <a:off x="105578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7" name="Line"/>
            <p:cNvSpPr/>
            <p:nvPr/>
          </p:nvSpPr>
          <p:spPr>
            <a:xfrm flipV="1">
              <a:off x="157976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8" name="Line"/>
            <p:cNvSpPr/>
            <p:nvPr/>
          </p:nvSpPr>
          <p:spPr>
            <a:xfrm flipV="1">
              <a:off x="2103755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79" name="Line"/>
            <p:cNvSpPr/>
            <p:nvPr/>
          </p:nvSpPr>
          <p:spPr>
            <a:xfrm flipV="1">
              <a:off x="2627742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0" name="Line"/>
            <p:cNvSpPr/>
            <p:nvPr/>
          </p:nvSpPr>
          <p:spPr>
            <a:xfrm flipV="1">
              <a:off x="315173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1" name="Line"/>
            <p:cNvSpPr/>
            <p:nvPr/>
          </p:nvSpPr>
          <p:spPr>
            <a:xfrm flipV="1">
              <a:off x="3675717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2" name="Line"/>
            <p:cNvSpPr/>
            <p:nvPr/>
          </p:nvSpPr>
          <p:spPr>
            <a:xfrm flipV="1">
              <a:off x="4199704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3" name="Line"/>
            <p:cNvSpPr/>
            <p:nvPr/>
          </p:nvSpPr>
          <p:spPr>
            <a:xfrm flipV="1">
              <a:off x="4723691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4" name="Line"/>
            <p:cNvSpPr/>
            <p:nvPr/>
          </p:nvSpPr>
          <p:spPr>
            <a:xfrm flipV="1">
              <a:off x="5247678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5" name="Line"/>
            <p:cNvSpPr/>
            <p:nvPr/>
          </p:nvSpPr>
          <p:spPr>
            <a:xfrm flipV="1">
              <a:off x="577166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6" name="Line"/>
            <p:cNvSpPr/>
            <p:nvPr/>
          </p:nvSpPr>
          <p:spPr>
            <a:xfrm flipV="1">
              <a:off x="6295653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7" name="Line"/>
            <p:cNvSpPr/>
            <p:nvPr/>
          </p:nvSpPr>
          <p:spPr>
            <a:xfrm flipV="1">
              <a:off x="6819640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8" name="Line"/>
            <p:cNvSpPr/>
            <p:nvPr/>
          </p:nvSpPr>
          <p:spPr>
            <a:xfrm flipV="1">
              <a:off x="7343626" y="12000"/>
              <a:ext cx="1" cy="786603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89" name="Line"/>
            <p:cNvSpPr/>
            <p:nvPr/>
          </p:nvSpPr>
          <p:spPr>
            <a:xfrm flipV="1">
              <a:off x="7867613" y="12001"/>
              <a:ext cx="1" cy="786602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0" name="Line"/>
            <p:cNvSpPr/>
            <p:nvPr/>
          </p:nvSpPr>
          <p:spPr>
            <a:xfrm>
              <a:off x="0" y="2095948"/>
              <a:ext cx="786602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1" name="Line"/>
            <p:cNvSpPr/>
            <p:nvPr/>
          </p:nvSpPr>
          <p:spPr>
            <a:xfrm>
              <a:off x="0" y="0"/>
              <a:ext cx="785980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2" name="Line"/>
            <p:cNvSpPr/>
            <p:nvPr/>
          </p:nvSpPr>
          <p:spPr>
            <a:xfrm>
              <a:off x="0" y="261993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3" name="Line"/>
            <p:cNvSpPr/>
            <p:nvPr/>
          </p:nvSpPr>
          <p:spPr>
            <a:xfrm>
              <a:off x="0" y="3667909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4" name="Line"/>
            <p:cNvSpPr/>
            <p:nvPr/>
          </p:nvSpPr>
          <p:spPr>
            <a:xfrm>
              <a:off x="0" y="5763858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5" name="Line"/>
            <p:cNvSpPr/>
            <p:nvPr/>
          </p:nvSpPr>
          <p:spPr>
            <a:xfrm>
              <a:off x="0" y="681183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6" name="Line"/>
            <p:cNvSpPr/>
            <p:nvPr/>
          </p:nvSpPr>
          <p:spPr>
            <a:xfrm>
              <a:off x="0" y="733582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7" name="Line"/>
            <p:cNvSpPr/>
            <p:nvPr/>
          </p:nvSpPr>
          <p:spPr>
            <a:xfrm>
              <a:off x="0" y="4715883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8" name="Line"/>
            <p:cNvSpPr/>
            <p:nvPr/>
          </p:nvSpPr>
          <p:spPr>
            <a:xfrm>
              <a:off x="0" y="6287845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99" name="Line"/>
            <p:cNvSpPr/>
            <p:nvPr/>
          </p:nvSpPr>
          <p:spPr>
            <a:xfrm>
              <a:off x="0" y="5239870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0" name="Line"/>
            <p:cNvSpPr/>
            <p:nvPr/>
          </p:nvSpPr>
          <p:spPr>
            <a:xfrm>
              <a:off x="0" y="4191896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1" name="Line"/>
            <p:cNvSpPr/>
            <p:nvPr/>
          </p:nvSpPr>
          <p:spPr>
            <a:xfrm>
              <a:off x="0" y="1047974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>
              <a:off x="0" y="3143922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3" name="Line"/>
            <p:cNvSpPr/>
            <p:nvPr/>
          </p:nvSpPr>
          <p:spPr>
            <a:xfrm>
              <a:off x="0" y="523987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4" name="Line"/>
            <p:cNvSpPr/>
            <p:nvPr/>
          </p:nvSpPr>
          <p:spPr>
            <a:xfrm>
              <a:off x="0" y="1571961"/>
              <a:ext cx="7866029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05" name="Line"/>
            <p:cNvSpPr/>
            <p:nvPr/>
          </p:nvSpPr>
          <p:spPr>
            <a:xfrm>
              <a:off x="0" y="7873842"/>
              <a:ext cx="785980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07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execution volume (run interval) 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lices of memory area collected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Slices of memory area collected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defRPr sz="4200"/>
            </a:pPr>
            <a:r>
              <a:rPr>
                <a:solidFill>
                  <a:srgbClr val="797979"/>
                </a:solidFill>
              </a:rPr>
              <a:t>pick a few mails at a time and check</a:t>
            </a:r>
          </a:p>
        </p:txBody>
      </p:sp>
      <p:sp>
        <p:nvSpPr>
          <p:cNvPr id="510" name="Incremental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6862"/>
            </a:lvl1pPr>
          </a:lstStyle>
          <a:p>
            <a:pPr/>
            <a:r>
              <a:t>Incremental collection</a:t>
            </a:r>
          </a:p>
        </p:txBody>
      </p:sp>
      <p:sp>
        <p:nvSpPr>
          <p:cNvPr id="5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2" name="Classification - based on execution volume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execution volume</a:t>
            </a:r>
          </a:p>
        </p:txBody>
      </p:sp>
      <p:sp>
        <p:nvSpPr>
          <p:cNvPr id="513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execution volume (run interval) 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4. Based on space compaction"/>
          <p:cNvSpPr txBox="1"/>
          <p:nvPr>
            <p:ph type="title"/>
          </p:nvPr>
        </p:nvSpPr>
        <p:spPr>
          <a:xfrm>
            <a:off x="3166247" y="0"/>
            <a:ext cx="18051505" cy="1670307"/>
          </a:xfrm>
          <a:prstGeom prst="rect">
            <a:avLst/>
          </a:prstGeom>
        </p:spPr>
        <p:txBody>
          <a:bodyPr/>
          <a:lstStyle>
            <a:lvl1pPr defTabSz="731162">
              <a:defRPr sz="8366"/>
            </a:lvl1pPr>
          </a:lstStyle>
          <a:p>
            <a:pPr/>
            <a:r>
              <a:t>4. Based on space compaction</a:t>
            </a:r>
          </a:p>
        </p:txBody>
      </p:sp>
      <p:sp>
        <p:nvSpPr>
          <p:cNvPr id="516" name="Non-moving coll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</a:rPr>
              <a:t>Non-moving</a:t>
            </a:r>
            <a:r>
              <a:t> collection</a:t>
            </a:r>
          </a:p>
          <a:p>
            <a:pPr/>
            <a:r>
              <a:rPr>
                <a:solidFill>
                  <a:srgbClr val="0433FF"/>
                </a:solidFill>
              </a:rPr>
              <a:t>Moving</a:t>
            </a:r>
            <a:r>
              <a:t> collection</a:t>
            </a:r>
          </a:p>
        </p:txBody>
      </p:sp>
      <p:sp>
        <p:nvSpPr>
          <p:cNvPr id="5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8" name="Classification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</a:t>
            </a:r>
          </a:p>
        </p:txBody>
      </p:sp>
      <p:sp>
        <p:nvSpPr>
          <p:cNvPr id="519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"/>
          <p:cNvSpPr/>
          <p:nvPr/>
        </p:nvSpPr>
        <p:spPr>
          <a:xfrm>
            <a:off x="5551054" y="2703661"/>
            <a:ext cx="5965326" cy="6002991"/>
          </a:xfrm>
          <a:prstGeom prst="rect">
            <a:avLst/>
          </a:prstGeom>
          <a:solidFill>
            <a:srgbClr val="7A81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2" name="Non-moving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7237"/>
            </a:lvl1pPr>
          </a:lstStyle>
          <a:p>
            <a:pPr/>
            <a:r>
              <a:t>Non-moving collection</a:t>
            </a: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Classification - based on space compaction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space compaction</a:t>
            </a:r>
          </a:p>
        </p:txBody>
      </p:sp>
      <p:sp>
        <p:nvSpPr>
          <p:cNvPr id="525" name="Arrow"/>
          <p:cNvSpPr/>
          <p:nvPr/>
        </p:nvSpPr>
        <p:spPr>
          <a:xfrm>
            <a:off x="13210398" y="5920050"/>
            <a:ext cx="1785938" cy="17859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26" name="White = Dead objects"/>
          <p:cNvSpPr txBox="1"/>
          <p:nvPr/>
        </p:nvSpPr>
        <p:spPr>
          <a:xfrm>
            <a:off x="5552341" y="10139299"/>
            <a:ext cx="6521699" cy="742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>
                <a:solidFill>
                  <a:schemeClr val="accent3">
                    <a:hueOff val="557972"/>
                    <a:lumOff val="-12549"/>
                  </a:schemeClr>
                </a:solidFill>
                <a:latin typeface="+mj-lt"/>
                <a:ea typeface="+mj-ea"/>
                <a:cs typeface="+mj-cs"/>
                <a:sym typeface="Monaco"/>
              </a:defRPr>
            </a:pPr>
            <a:r>
              <a: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White = Dead objects</a:t>
            </a:r>
          </a:p>
        </p:txBody>
      </p:sp>
      <p:sp>
        <p:nvSpPr>
          <p:cNvPr id="527" name="Black = Live objects"/>
          <p:cNvSpPr txBox="1"/>
          <p:nvPr/>
        </p:nvSpPr>
        <p:spPr>
          <a:xfrm>
            <a:off x="5552341" y="10845708"/>
            <a:ext cx="6521699" cy="742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>
                <a:solidFill>
                  <a:schemeClr val="accent3">
                    <a:hueOff val="557972"/>
                    <a:lumOff val="-12549"/>
                  </a:schemeClr>
                </a:solidFill>
                <a:latin typeface="+mj-lt"/>
                <a:ea typeface="+mj-ea"/>
                <a:cs typeface="+mj-cs"/>
                <a:sym typeface="Monaco"/>
              </a:defRPr>
            </a:pPr>
            <a:r>
              <a: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Black = Live objects</a:t>
            </a:r>
          </a:p>
        </p:txBody>
      </p:sp>
      <p:grpSp>
        <p:nvGrpSpPr>
          <p:cNvPr id="560" name="Group"/>
          <p:cNvGrpSpPr/>
          <p:nvPr/>
        </p:nvGrpSpPr>
        <p:grpSpPr>
          <a:xfrm>
            <a:off x="5537811" y="2705283"/>
            <a:ext cx="5991813" cy="5999746"/>
            <a:chOff x="0" y="0"/>
            <a:chExt cx="5991811" cy="5999744"/>
          </a:xfrm>
        </p:grpSpPr>
        <p:sp>
          <p:nvSpPr>
            <p:cNvPr id="528" name="Line"/>
            <p:cNvSpPr/>
            <p:nvPr/>
          </p:nvSpPr>
          <p:spPr>
            <a:xfrm flipV="1">
              <a:off x="594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29" name="Line"/>
            <p:cNvSpPr/>
            <p:nvPr/>
          </p:nvSpPr>
          <p:spPr>
            <a:xfrm flipV="1">
              <a:off x="40500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0" name="Line"/>
            <p:cNvSpPr/>
            <p:nvPr/>
          </p:nvSpPr>
          <p:spPr>
            <a:xfrm flipV="1">
              <a:off x="80406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1" name="Line"/>
            <p:cNvSpPr/>
            <p:nvPr/>
          </p:nvSpPr>
          <p:spPr>
            <a:xfrm flipV="1">
              <a:off x="120311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2" name="Line"/>
            <p:cNvSpPr/>
            <p:nvPr/>
          </p:nvSpPr>
          <p:spPr>
            <a:xfrm flipV="1">
              <a:off x="160217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3" name="Line"/>
            <p:cNvSpPr/>
            <p:nvPr/>
          </p:nvSpPr>
          <p:spPr>
            <a:xfrm flipV="1">
              <a:off x="200123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4" name="Line"/>
            <p:cNvSpPr/>
            <p:nvPr/>
          </p:nvSpPr>
          <p:spPr>
            <a:xfrm flipV="1">
              <a:off x="2400292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5" name="Line"/>
            <p:cNvSpPr/>
            <p:nvPr/>
          </p:nvSpPr>
          <p:spPr>
            <a:xfrm flipV="1">
              <a:off x="2799350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6" name="Line"/>
            <p:cNvSpPr/>
            <p:nvPr/>
          </p:nvSpPr>
          <p:spPr>
            <a:xfrm flipV="1">
              <a:off x="3198408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7" name="Line"/>
            <p:cNvSpPr/>
            <p:nvPr/>
          </p:nvSpPr>
          <p:spPr>
            <a:xfrm flipV="1">
              <a:off x="359746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8" name="Line"/>
            <p:cNvSpPr/>
            <p:nvPr/>
          </p:nvSpPr>
          <p:spPr>
            <a:xfrm flipV="1">
              <a:off x="399652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39" name="Line"/>
            <p:cNvSpPr/>
            <p:nvPr/>
          </p:nvSpPr>
          <p:spPr>
            <a:xfrm flipV="1">
              <a:off x="439558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 flipV="1">
              <a:off x="479463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1" name="Line"/>
            <p:cNvSpPr/>
            <p:nvPr/>
          </p:nvSpPr>
          <p:spPr>
            <a:xfrm flipV="1">
              <a:off x="519369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2" name="Line"/>
            <p:cNvSpPr/>
            <p:nvPr/>
          </p:nvSpPr>
          <p:spPr>
            <a:xfrm flipV="1">
              <a:off x="559275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3" name="Line"/>
            <p:cNvSpPr/>
            <p:nvPr/>
          </p:nvSpPr>
          <p:spPr>
            <a:xfrm flipV="1">
              <a:off x="599181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4" name="Line"/>
            <p:cNvSpPr/>
            <p:nvPr/>
          </p:nvSpPr>
          <p:spPr>
            <a:xfrm>
              <a:off x="0" y="1596230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5" name="Line"/>
            <p:cNvSpPr/>
            <p:nvPr/>
          </p:nvSpPr>
          <p:spPr>
            <a:xfrm>
              <a:off x="0" y="0"/>
              <a:ext cx="59858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6" name="Line"/>
            <p:cNvSpPr/>
            <p:nvPr/>
          </p:nvSpPr>
          <p:spPr>
            <a:xfrm>
              <a:off x="0" y="199528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7" name="Line"/>
            <p:cNvSpPr/>
            <p:nvPr/>
          </p:nvSpPr>
          <p:spPr>
            <a:xfrm>
              <a:off x="0" y="2793404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8" name="Line"/>
            <p:cNvSpPr/>
            <p:nvPr/>
          </p:nvSpPr>
          <p:spPr>
            <a:xfrm>
              <a:off x="0" y="438963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49" name="Line"/>
            <p:cNvSpPr/>
            <p:nvPr/>
          </p:nvSpPr>
          <p:spPr>
            <a:xfrm>
              <a:off x="0" y="518775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0" name="Line"/>
            <p:cNvSpPr/>
            <p:nvPr/>
          </p:nvSpPr>
          <p:spPr>
            <a:xfrm>
              <a:off x="0" y="558680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1" name="Line"/>
            <p:cNvSpPr/>
            <p:nvPr/>
          </p:nvSpPr>
          <p:spPr>
            <a:xfrm>
              <a:off x="0" y="359151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2" name="Line"/>
            <p:cNvSpPr/>
            <p:nvPr/>
          </p:nvSpPr>
          <p:spPr>
            <a:xfrm>
              <a:off x="0" y="478869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3" name="Line"/>
            <p:cNvSpPr/>
            <p:nvPr/>
          </p:nvSpPr>
          <p:spPr>
            <a:xfrm>
              <a:off x="0" y="3990577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4" name="Line"/>
            <p:cNvSpPr/>
            <p:nvPr/>
          </p:nvSpPr>
          <p:spPr>
            <a:xfrm>
              <a:off x="0" y="319246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5" name="Line"/>
            <p:cNvSpPr/>
            <p:nvPr/>
          </p:nvSpPr>
          <p:spPr>
            <a:xfrm>
              <a:off x="0" y="79811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6" name="Line"/>
            <p:cNvSpPr/>
            <p:nvPr/>
          </p:nvSpPr>
          <p:spPr>
            <a:xfrm>
              <a:off x="0" y="2394346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7" name="Line"/>
            <p:cNvSpPr/>
            <p:nvPr/>
          </p:nvSpPr>
          <p:spPr>
            <a:xfrm>
              <a:off x="0" y="39905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8" name="Line"/>
            <p:cNvSpPr/>
            <p:nvPr/>
          </p:nvSpPr>
          <p:spPr>
            <a:xfrm>
              <a:off x="0" y="119717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59" name="Line"/>
            <p:cNvSpPr/>
            <p:nvPr/>
          </p:nvSpPr>
          <p:spPr>
            <a:xfrm>
              <a:off x="0" y="5996556"/>
              <a:ext cx="59858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561" name="Rectangle"/>
          <p:cNvSpPr/>
          <p:nvPr/>
        </p:nvSpPr>
        <p:spPr>
          <a:xfrm>
            <a:off x="5546893" y="2707110"/>
            <a:ext cx="118639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2" name="Rectangle"/>
          <p:cNvSpPr/>
          <p:nvPr/>
        </p:nvSpPr>
        <p:spPr>
          <a:xfrm>
            <a:off x="9548576" y="3505025"/>
            <a:ext cx="1186397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3" name="Square"/>
          <p:cNvSpPr/>
          <p:nvPr/>
        </p:nvSpPr>
        <p:spPr>
          <a:xfrm>
            <a:off x="5945213" y="3505777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4" name="Rectangle"/>
          <p:cNvSpPr/>
          <p:nvPr/>
        </p:nvSpPr>
        <p:spPr>
          <a:xfrm>
            <a:off x="7136024" y="2707110"/>
            <a:ext cx="789683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5" name="Square"/>
          <p:cNvSpPr/>
          <p:nvPr/>
        </p:nvSpPr>
        <p:spPr>
          <a:xfrm>
            <a:off x="8338839" y="2707110"/>
            <a:ext cx="389757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6" name="Square"/>
          <p:cNvSpPr/>
          <p:nvPr/>
        </p:nvSpPr>
        <p:spPr>
          <a:xfrm>
            <a:off x="9946895" y="2707110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7" name="Square"/>
          <p:cNvSpPr/>
          <p:nvPr/>
        </p:nvSpPr>
        <p:spPr>
          <a:xfrm>
            <a:off x="7146259" y="3505025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8" name="Rectangle"/>
          <p:cNvSpPr/>
          <p:nvPr/>
        </p:nvSpPr>
        <p:spPr>
          <a:xfrm>
            <a:off x="7937189" y="3505025"/>
            <a:ext cx="789684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9" name="Square"/>
          <p:cNvSpPr/>
          <p:nvPr/>
        </p:nvSpPr>
        <p:spPr>
          <a:xfrm>
            <a:off x="6748640" y="2707110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0" name="Square"/>
          <p:cNvSpPr/>
          <p:nvPr/>
        </p:nvSpPr>
        <p:spPr>
          <a:xfrm>
            <a:off x="7937393" y="2715551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1" name="Rectangle"/>
          <p:cNvSpPr/>
          <p:nvPr/>
        </p:nvSpPr>
        <p:spPr>
          <a:xfrm>
            <a:off x="8741423" y="2715551"/>
            <a:ext cx="785813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2" name="Square"/>
          <p:cNvSpPr/>
          <p:nvPr/>
        </p:nvSpPr>
        <p:spPr>
          <a:xfrm>
            <a:off x="10739386" y="2707110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3" name="Square"/>
          <p:cNvSpPr/>
          <p:nvPr/>
        </p:nvSpPr>
        <p:spPr>
          <a:xfrm>
            <a:off x="6350858" y="3505025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4" name="Square"/>
          <p:cNvSpPr/>
          <p:nvPr/>
        </p:nvSpPr>
        <p:spPr>
          <a:xfrm>
            <a:off x="9126147" y="3505025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5" name="Rectangle"/>
          <p:cNvSpPr/>
          <p:nvPr/>
        </p:nvSpPr>
        <p:spPr>
          <a:xfrm>
            <a:off x="16332337" y="5893586"/>
            <a:ext cx="5965327" cy="6002991"/>
          </a:xfrm>
          <a:prstGeom prst="rect">
            <a:avLst/>
          </a:prstGeom>
          <a:solidFill>
            <a:srgbClr val="7A81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08" name="Group"/>
          <p:cNvGrpSpPr/>
          <p:nvPr/>
        </p:nvGrpSpPr>
        <p:grpSpPr>
          <a:xfrm>
            <a:off x="16319093" y="5895209"/>
            <a:ext cx="5991813" cy="5999746"/>
            <a:chOff x="0" y="0"/>
            <a:chExt cx="5991811" cy="5999744"/>
          </a:xfrm>
        </p:grpSpPr>
        <p:sp>
          <p:nvSpPr>
            <p:cNvPr id="576" name="Line"/>
            <p:cNvSpPr/>
            <p:nvPr/>
          </p:nvSpPr>
          <p:spPr>
            <a:xfrm flipV="1">
              <a:off x="594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7" name="Line"/>
            <p:cNvSpPr/>
            <p:nvPr/>
          </p:nvSpPr>
          <p:spPr>
            <a:xfrm flipV="1">
              <a:off x="40500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8" name="Line"/>
            <p:cNvSpPr/>
            <p:nvPr/>
          </p:nvSpPr>
          <p:spPr>
            <a:xfrm flipV="1">
              <a:off x="80406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 flipV="1">
              <a:off x="120311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 flipV="1">
              <a:off x="160217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1" name="Line"/>
            <p:cNvSpPr/>
            <p:nvPr/>
          </p:nvSpPr>
          <p:spPr>
            <a:xfrm flipV="1">
              <a:off x="200123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2" name="Line"/>
            <p:cNvSpPr/>
            <p:nvPr/>
          </p:nvSpPr>
          <p:spPr>
            <a:xfrm flipV="1">
              <a:off x="2400292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3" name="Line"/>
            <p:cNvSpPr/>
            <p:nvPr/>
          </p:nvSpPr>
          <p:spPr>
            <a:xfrm flipV="1">
              <a:off x="2799350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4" name="Line"/>
            <p:cNvSpPr/>
            <p:nvPr/>
          </p:nvSpPr>
          <p:spPr>
            <a:xfrm flipV="1">
              <a:off x="3198408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5" name="Line"/>
            <p:cNvSpPr/>
            <p:nvPr/>
          </p:nvSpPr>
          <p:spPr>
            <a:xfrm flipV="1">
              <a:off x="359746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6" name="Line"/>
            <p:cNvSpPr/>
            <p:nvPr/>
          </p:nvSpPr>
          <p:spPr>
            <a:xfrm flipV="1">
              <a:off x="399652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7" name="Line"/>
            <p:cNvSpPr/>
            <p:nvPr/>
          </p:nvSpPr>
          <p:spPr>
            <a:xfrm flipV="1">
              <a:off x="439558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8" name="Line"/>
            <p:cNvSpPr/>
            <p:nvPr/>
          </p:nvSpPr>
          <p:spPr>
            <a:xfrm flipV="1">
              <a:off x="479463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89" name="Line"/>
            <p:cNvSpPr/>
            <p:nvPr/>
          </p:nvSpPr>
          <p:spPr>
            <a:xfrm flipV="1">
              <a:off x="519369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0" name="Line"/>
            <p:cNvSpPr/>
            <p:nvPr/>
          </p:nvSpPr>
          <p:spPr>
            <a:xfrm flipV="1">
              <a:off x="559275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1" name="Line"/>
            <p:cNvSpPr/>
            <p:nvPr/>
          </p:nvSpPr>
          <p:spPr>
            <a:xfrm flipV="1">
              <a:off x="599181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2" name="Line"/>
            <p:cNvSpPr/>
            <p:nvPr/>
          </p:nvSpPr>
          <p:spPr>
            <a:xfrm>
              <a:off x="0" y="1596230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3" name="Line"/>
            <p:cNvSpPr/>
            <p:nvPr/>
          </p:nvSpPr>
          <p:spPr>
            <a:xfrm>
              <a:off x="0" y="0"/>
              <a:ext cx="59858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4" name="Line"/>
            <p:cNvSpPr/>
            <p:nvPr/>
          </p:nvSpPr>
          <p:spPr>
            <a:xfrm>
              <a:off x="0" y="199528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5" name="Line"/>
            <p:cNvSpPr/>
            <p:nvPr/>
          </p:nvSpPr>
          <p:spPr>
            <a:xfrm>
              <a:off x="0" y="2793404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6" name="Line"/>
            <p:cNvSpPr/>
            <p:nvPr/>
          </p:nvSpPr>
          <p:spPr>
            <a:xfrm>
              <a:off x="0" y="438963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7" name="Line"/>
            <p:cNvSpPr/>
            <p:nvPr/>
          </p:nvSpPr>
          <p:spPr>
            <a:xfrm>
              <a:off x="0" y="518775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8" name="Line"/>
            <p:cNvSpPr/>
            <p:nvPr/>
          </p:nvSpPr>
          <p:spPr>
            <a:xfrm>
              <a:off x="0" y="558680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599" name="Line"/>
            <p:cNvSpPr/>
            <p:nvPr/>
          </p:nvSpPr>
          <p:spPr>
            <a:xfrm>
              <a:off x="0" y="359151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0" name="Line"/>
            <p:cNvSpPr/>
            <p:nvPr/>
          </p:nvSpPr>
          <p:spPr>
            <a:xfrm>
              <a:off x="0" y="478869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1" name="Line"/>
            <p:cNvSpPr/>
            <p:nvPr/>
          </p:nvSpPr>
          <p:spPr>
            <a:xfrm>
              <a:off x="0" y="3990577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2" name="Line"/>
            <p:cNvSpPr/>
            <p:nvPr/>
          </p:nvSpPr>
          <p:spPr>
            <a:xfrm>
              <a:off x="0" y="319246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3" name="Line"/>
            <p:cNvSpPr/>
            <p:nvPr/>
          </p:nvSpPr>
          <p:spPr>
            <a:xfrm>
              <a:off x="0" y="79811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>
              <a:off x="0" y="2394346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5" name="Line"/>
            <p:cNvSpPr/>
            <p:nvPr/>
          </p:nvSpPr>
          <p:spPr>
            <a:xfrm>
              <a:off x="0" y="39905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6" name="Line"/>
            <p:cNvSpPr/>
            <p:nvPr/>
          </p:nvSpPr>
          <p:spPr>
            <a:xfrm>
              <a:off x="0" y="119717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07" name="Line"/>
            <p:cNvSpPr/>
            <p:nvPr/>
          </p:nvSpPr>
          <p:spPr>
            <a:xfrm>
              <a:off x="0" y="5996556"/>
              <a:ext cx="59858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609" name="Rectangle"/>
          <p:cNvSpPr/>
          <p:nvPr/>
        </p:nvSpPr>
        <p:spPr>
          <a:xfrm>
            <a:off x="16328175" y="5897035"/>
            <a:ext cx="118639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0" name="Rectangle"/>
          <p:cNvSpPr/>
          <p:nvPr/>
        </p:nvSpPr>
        <p:spPr>
          <a:xfrm>
            <a:off x="20329858" y="6694951"/>
            <a:ext cx="1186397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1" name="Square"/>
          <p:cNvSpPr/>
          <p:nvPr/>
        </p:nvSpPr>
        <p:spPr>
          <a:xfrm>
            <a:off x="16726496" y="6695703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2" name="Rectangle"/>
          <p:cNvSpPr/>
          <p:nvPr/>
        </p:nvSpPr>
        <p:spPr>
          <a:xfrm>
            <a:off x="17917306" y="5897035"/>
            <a:ext cx="789683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3" name="Square"/>
          <p:cNvSpPr/>
          <p:nvPr/>
        </p:nvSpPr>
        <p:spPr>
          <a:xfrm>
            <a:off x="19120121" y="5897035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4" name="Square"/>
          <p:cNvSpPr/>
          <p:nvPr/>
        </p:nvSpPr>
        <p:spPr>
          <a:xfrm>
            <a:off x="20728179" y="5897035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5" name="Square"/>
          <p:cNvSpPr/>
          <p:nvPr/>
        </p:nvSpPr>
        <p:spPr>
          <a:xfrm>
            <a:off x="17927542" y="6694951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6" name="Rectangle"/>
          <p:cNvSpPr/>
          <p:nvPr/>
        </p:nvSpPr>
        <p:spPr>
          <a:xfrm>
            <a:off x="18718472" y="6694951"/>
            <a:ext cx="789684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7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Live objects not moved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Live objects not moved</a:t>
            </a:r>
          </a:p>
          <a:p>
            <a:pPr marL="1022855" indent="-1022855">
              <a:defRPr sz="6000"/>
            </a:pPr>
            <a:r>
              <a:t>Live objects stay fragmented</a:t>
            </a:r>
          </a:p>
          <a:p>
            <a:pPr marL="1022855" indent="-1022855">
              <a:defRPr sz="6000"/>
            </a:pPr>
            <a:r>
              <a:t>Aims for speed not contiguous space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(Mail box):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remove fliers and junk mail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leave other mail as is, still cluttered</a:t>
            </a:r>
          </a:p>
        </p:txBody>
      </p:sp>
      <p:sp>
        <p:nvSpPr>
          <p:cNvPr id="620" name="Non-moving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32579">
              <a:defRPr sz="7237"/>
            </a:lvl1pPr>
          </a:lstStyle>
          <a:p>
            <a:pPr/>
            <a:r>
              <a:t>Non-moving collection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Classification - based on space compaction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space compaction</a:t>
            </a:r>
          </a:p>
        </p:txBody>
      </p:sp>
      <p:sp>
        <p:nvSpPr>
          <p:cNvPr id="623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Moving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0454">
              <a:defRPr sz="8930"/>
            </a:lvl1pPr>
          </a:lstStyle>
          <a:p>
            <a:pPr/>
            <a:r>
              <a:t>Moving collection</a:t>
            </a:r>
          </a:p>
        </p:txBody>
      </p:sp>
      <p:sp>
        <p:nvSpPr>
          <p:cNvPr id="6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7" name="Classification - based on space compaction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space compaction</a:t>
            </a:r>
          </a:p>
        </p:txBody>
      </p:sp>
      <p:sp>
        <p:nvSpPr>
          <p:cNvPr id="628" name="Arrow"/>
          <p:cNvSpPr/>
          <p:nvPr/>
        </p:nvSpPr>
        <p:spPr>
          <a:xfrm>
            <a:off x="13165725" y="5852579"/>
            <a:ext cx="1785938" cy="178593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9" name="White = Dead objects"/>
          <p:cNvSpPr txBox="1"/>
          <p:nvPr/>
        </p:nvSpPr>
        <p:spPr>
          <a:xfrm>
            <a:off x="5507669" y="10071828"/>
            <a:ext cx="6521699" cy="742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>
                <a:solidFill>
                  <a:schemeClr val="accent3">
                    <a:hueOff val="557972"/>
                    <a:lumOff val="-12549"/>
                  </a:schemeClr>
                </a:solidFill>
                <a:latin typeface="+mj-lt"/>
                <a:ea typeface="+mj-ea"/>
                <a:cs typeface="+mj-cs"/>
                <a:sym typeface="Monaco"/>
              </a:defRPr>
            </a:pPr>
            <a:r>
              <a: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White = Dead objects</a:t>
            </a:r>
          </a:p>
        </p:txBody>
      </p:sp>
      <p:sp>
        <p:nvSpPr>
          <p:cNvPr id="630" name="Black = Live objects"/>
          <p:cNvSpPr txBox="1"/>
          <p:nvPr/>
        </p:nvSpPr>
        <p:spPr>
          <a:xfrm>
            <a:off x="5507669" y="10778237"/>
            <a:ext cx="6521699" cy="742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>
              <a:defRPr b="0">
                <a:solidFill>
                  <a:schemeClr val="accent3">
                    <a:hueOff val="557972"/>
                    <a:lumOff val="-12549"/>
                  </a:schemeClr>
                </a:solidFill>
                <a:latin typeface="+mj-lt"/>
                <a:ea typeface="+mj-ea"/>
                <a:cs typeface="+mj-cs"/>
                <a:sym typeface="Monaco"/>
              </a:defRPr>
            </a:pPr>
            <a:r>
              <a:rPr b="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Black = Live objects</a:t>
            </a:r>
          </a:p>
        </p:txBody>
      </p:sp>
      <p:sp>
        <p:nvSpPr>
          <p:cNvPr id="631" name="Rectangle"/>
          <p:cNvSpPr/>
          <p:nvPr/>
        </p:nvSpPr>
        <p:spPr>
          <a:xfrm>
            <a:off x="5506382" y="2636190"/>
            <a:ext cx="5965326" cy="6002991"/>
          </a:xfrm>
          <a:prstGeom prst="rect">
            <a:avLst/>
          </a:prstGeom>
          <a:solidFill>
            <a:srgbClr val="7A81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664" name="Group"/>
          <p:cNvGrpSpPr/>
          <p:nvPr/>
        </p:nvGrpSpPr>
        <p:grpSpPr>
          <a:xfrm>
            <a:off x="5493138" y="2637812"/>
            <a:ext cx="5991813" cy="5999746"/>
            <a:chOff x="0" y="0"/>
            <a:chExt cx="5991811" cy="5999744"/>
          </a:xfrm>
        </p:grpSpPr>
        <p:sp>
          <p:nvSpPr>
            <p:cNvPr id="632" name="Line"/>
            <p:cNvSpPr/>
            <p:nvPr/>
          </p:nvSpPr>
          <p:spPr>
            <a:xfrm flipV="1">
              <a:off x="594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3" name="Line"/>
            <p:cNvSpPr/>
            <p:nvPr/>
          </p:nvSpPr>
          <p:spPr>
            <a:xfrm flipV="1">
              <a:off x="40500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4" name="Line"/>
            <p:cNvSpPr/>
            <p:nvPr/>
          </p:nvSpPr>
          <p:spPr>
            <a:xfrm flipV="1">
              <a:off x="80406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 flipV="1">
              <a:off x="120311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 flipV="1">
              <a:off x="160217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7" name="Line"/>
            <p:cNvSpPr/>
            <p:nvPr/>
          </p:nvSpPr>
          <p:spPr>
            <a:xfrm flipV="1">
              <a:off x="200123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8" name="Line"/>
            <p:cNvSpPr/>
            <p:nvPr/>
          </p:nvSpPr>
          <p:spPr>
            <a:xfrm flipV="1">
              <a:off x="2400292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39" name="Line"/>
            <p:cNvSpPr/>
            <p:nvPr/>
          </p:nvSpPr>
          <p:spPr>
            <a:xfrm flipV="1">
              <a:off x="2799350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0" name="Line"/>
            <p:cNvSpPr/>
            <p:nvPr/>
          </p:nvSpPr>
          <p:spPr>
            <a:xfrm flipV="1">
              <a:off x="3198408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1" name="Line"/>
            <p:cNvSpPr/>
            <p:nvPr/>
          </p:nvSpPr>
          <p:spPr>
            <a:xfrm flipV="1">
              <a:off x="3597465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2" name="Line"/>
            <p:cNvSpPr/>
            <p:nvPr/>
          </p:nvSpPr>
          <p:spPr>
            <a:xfrm flipV="1">
              <a:off x="3996523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3" name="Line"/>
            <p:cNvSpPr/>
            <p:nvPr/>
          </p:nvSpPr>
          <p:spPr>
            <a:xfrm flipV="1">
              <a:off x="439558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4" name="Line"/>
            <p:cNvSpPr/>
            <p:nvPr/>
          </p:nvSpPr>
          <p:spPr>
            <a:xfrm flipV="1">
              <a:off x="4794639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5" name="Line"/>
            <p:cNvSpPr/>
            <p:nvPr/>
          </p:nvSpPr>
          <p:spPr>
            <a:xfrm flipV="1">
              <a:off x="5193696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6" name="Line"/>
            <p:cNvSpPr/>
            <p:nvPr/>
          </p:nvSpPr>
          <p:spPr>
            <a:xfrm flipV="1">
              <a:off x="5592754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7" name="Line"/>
            <p:cNvSpPr/>
            <p:nvPr/>
          </p:nvSpPr>
          <p:spPr>
            <a:xfrm flipV="1">
              <a:off x="5991811" y="9139"/>
              <a:ext cx="1" cy="59906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8" name="Line"/>
            <p:cNvSpPr/>
            <p:nvPr/>
          </p:nvSpPr>
          <p:spPr>
            <a:xfrm>
              <a:off x="0" y="1596230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49" name="Line"/>
            <p:cNvSpPr/>
            <p:nvPr/>
          </p:nvSpPr>
          <p:spPr>
            <a:xfrm>
              <a:off x="0" y="0"/>
              <a:ext cx="59858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0" name="Line"/>
            <p:cNvSpPr/>
            <p:nvPr/>
          </p:nvSpPr>
          <p:spPr>
            <a:xfrm>
              <a:off x="0" y="199528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1" name="Line"/>
            <p:cNvSpPr/>
            <p:nvPr/>
          </p:nvSpPr>
          <p:spPr>
            <a:xfrm>
              <a:off x="0" y="2793404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2" name="Line"/>
            <p:cNvSpPr/>
            <p:nvPr/>
          </p:nvSpPr>
          <p:spPr>
            <a:xfrm>
              <a:off x="0" y="438963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>
              <a:off x="0" y="518775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>
              <a:off x="0" y="558680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5" name="Line"/>
            <p:cNvSpPr/>
            <p:nvPr/>
          </p:nvSpPr>
          <p:spPr>
            <a:xfrm>
              <a:off x="0" y="3591519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6" name="Line"/>
            <p:cNvSpPr/>
            <p:nvPr/>
          </p:nvSpPr>
          <p:spPr>
            <a:xfrm>
              <a:off x="0" y="478869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7" name="Line"/>
            <p:cNvSpPr/>
            <p:nvPr/>
          </p:nvSpPr>
          <p:spPr>
            <a:xfrm>
              <a:off x="0" y="3990577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8" name="Line"/>
            <p:cNvSpPr/>
            <p:nvPr/>
          </p:nvSpPr>
          <p:spPr>
            <a:xfrm>
              <a:off x="0" y="3192462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59" name="Line"/>
            <p:cNvSpPr/>
            <p:nvPr/>
          </p:nvSpPr>
          <p:spPr>
            <a:xfrm>
              <a:off x="0" y="798115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0" name="Line"/>
            <p:cNvSpPr/>
            <p:nvPr/>
          </p:nvSpPr>
          <p:spPr>
            <a:xfrm>
              <a:off x="0" y="2394346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1" name="Line"/>
            <p:cNvSpPr/>
            <p:nvPr/>
          </p:nvSpPr>
          <p:spPr>
            <a:xfrm>
              <a:off x="0" y="399058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2" name="Line"/>
            <p:cNvSpPr/>
            <p:nvPr/>
          </p:nvSpPr>
          <p:spPr>
            <a:xfrm>
              <a:off x="0" y="1197173"/>
              <a:ext cx="599060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>
              <a:off x="0" y="5996556"/>
              <a:ext cx="59858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665" name="Rectangle"/>
          <p:cNvSpPr/>
          <p:nvPr/>
        </p:nvSpPr>
        <p:spPr>
          <a:xfrm>
            <a:off x="5502221" y="2639639"/>
            <a:ext cx="1186397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6" name="Rectangle"/>
          <p:cNvSpPr/>
          <p:nvPr/>
        </p:nvSpPr>
        <p:spPr>
          <a:xfrm>
            <a:off x="9503903" y="3437555"/>
            <a:ext cx="118639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7" name="Square"/>
          <p:cNvSpPr/>
          <p:nvPr/>
        </p:nvSpPr>
        <p:spPr>
          <a:xfrm>
            <a:off x="5900541" y="3438307"/>
            <a:ext cx="389757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8" name="Rectangle"/>
          <p:cNvSpPr/>
          <p:nvPr/>
        </p:nvSpPr>
        <p:spPr>
          <a:xfrm>
            <a:off x="7091351" y="2639639"/>
            <a:ext cx="789683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69" name="Square"/>
          <p:cNvSpPr/>
          <p:nvPr/>
        </p:nvSpPr>
        <p:spPr>
          <a:xfrm>
            <a:off x="8294166" y="2639639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0" name="Square"/>
          <p:cNvSpPr/>
          <p:nvPr/>
        </p:nvSpPr>
        <p:spPr>
          <a:xfrm>
            <a:off x="9902223" y="2639639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1" name="Square"/>
          <p:cNvSpPr/>
          <p:nvPr/>
        </p:nvSpPr>
        <p:spPr>
          <a:xfrm>
            <a:off x="7101587" y="3437555"/>
            <a:ext cx="389758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2" name="Rectangle"/>
          <p:cNvSpPr/>
          <p:nvPr/>
        </p:nvSpPr>
        <p:spPr>
          <a:xfrm>
            <a:off x="7892517" y="3437555"/>
            <a:ext cx="789683" cy="391571"/>
          </a:xfrm>
          <a:prstGeom prst="rect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3" name="Square"/>
          <p:cNvSpPr/>
          <p:nvPr/>
        </p:nvSpPr>
        <p:spPr>
          <a:xfrm>
            <a:off x="6703968" y="2639639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4" name="Square"/>
          <p:cNvSpPr/>
          <p:nvPr/>
        </p:nvSpPr>
        <p:spPr>
          <a:xfrm>
            <a:off x="7892721" y="2648080"/>
            <a:ext cx="389758" cy="39157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5" name="Rectangle"/>
          <p:cNvSpPr/>
          <p:nvPr/>
        </p:nvSpPr>
        <p:spPr>
          <a:xfrm>
            <a:off x="8696749" y="2648080"/>
            <a:ext cx="785814" cy="39157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6" name="Square"/>
          <p:cNvSpPr/>
          <p:nvPr/>
        </p:nvSpPr>
        <p:spPr>
          <a:xfrm>
            <a:off x="10694713" y="2639639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7" name="Square"/>
          <p:cNvSpPr/>
          <p:nvPr/>
        </p:nvSpPr>
        <p:spPr>
          <a:xfrm>
            <a:off x="6306185" y="3437555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78" name="Square"/>
          <p:cNvSpPr/>
          <p:nvPr/>
        </p:nvSpPr>
        <p:spPr>
          <a:xfrm>
            <a:off x="9081474" y="3437555"/>
            <a:ext cx="389758" cy="391571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714" name="Group"/>
          <p:cNvGrpSpPr/>
          <p:nvPr/>
        </p:nvGrpSpPr>
        <p:grpSpPr>
          <a:xfrm>
            <a:off x="16291115" y="5834720"/>
            <a:ext cx="5991813" cy="6002991"/>
            <a:chOff x="0" y="0"/>
            <a:chExt cx="5991811" cy="6002990"/>
          </a:xfrm>
        </p:grpSpPr>
        <p:sp>
          <p:nvSpPr>
            <p:cNvPr id="679" name="Rectangle"/>
            <p:cNvSpPr/>
            <p:nvPr/>
          </p:nvSpPr>
          <p:spPr>
            <a:xfrm>
              <a:off x="13244" y="0"/>
              <a:ext cx="5965326" cy="6002991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712" name="Group"/>
            <p:cNvGrpSpPr/>
            <p:nvPr/>
          </p:nvGrpSpPr>
          <p:grpSpPr>
            <a:xfrm>
              <a:off x="0" y="1622"/>
              <a:ext cx="5991812" cy="5999746"/>
              <a:chOff x="0" y="0"/>
              <a:chExt cx="5991811" cy="5999744"/>
            </a:xfrm>
          </p:grpSpPr>
          <p:sp>
            <p:nvSpPr>
              <p:cNvPr id="680" name="Line"/>
              <p:cNvSpPr/>
              <p:nvPr/>
            </p:nvSpPr>
            <p:spPr>
              <a:xfrm flipV="1">
                <a:off x="5945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1" name="Line"/>
              <p:cNvSpPr/>
              <p:nvPr/>
            </p:nvSpPr>
            <p:spPr>
              <a:xfrm flipV="1">
                <a:off x="405003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2" name="Line"/>
              <p:cNvSpPr/>
              <p:nvPr/>
            </p:nvSpPr>
            <p:spPr>
              <a:xfrm flipV="1">
                <a:off x="804061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3" name="Line"/>
              <p:cNvSpPr/>
              <p:nvPr/>
            </p:nvSpPr>
            <p:spPr>
              <a:xfrm flipV="1">
                <a:off x="1203119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4" name="Line"/>
              <p:cNvSpPr/>
              <p:nvPr/>
            </p:nvSpPr>
            <p:spPr>
              <a:xfrm flipV="1">
                <a:off x="1602176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5" name="Line"/>
              <p:cNvSpPr/>
              <p:nvPr/>
            </p:nvSpPr>
            <p:spPr>
              <a:xfrm flipV="1">
                <a:off x="2001234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6" name="Line"/>
              <p:cNvSpPr/>
              <p:nvPr/>
            </p:nvSpPr>
            <p:spPr>
              <a:xfrm flipV="1">
                <a:off x="2400292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7" name="Line"/>
              <p:cNvSpPr/>
              <p:nvPr/>
            </p:nvSpPr>
            <p:spPr>
              <a:xfrm flipV="1">
                <a:off x="2799350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8" name="Line"/>
              <p:cNvSpPr/>
              <p:nvPr/>
            </p:nvSpPr>
            <p:spPr>
              <a:xfrm flipV="1">
                <a:off x="3198408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89" name="Line"/>
              <p:cNvSpPr/>
              <p:nvPr/>
            </p:nvSpPr>
            <p:spPr>
              <a:xfrm flipV="1">
                <a:off x="3597465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0" name="Line"/>
              <p:cNvSpPr/>
              <p:nvPr/>
            </p:nvSpPr>
            <p:spPr>
              <a:xfrm flipV="1">
                <a:off x="3996523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1" name="Line"/>
              <p:cNvSpPr/>
              <p:nvPr/>
            </p:nvSpPr>
            <p:spPr>
              <a:xfrm flipV="1">
                <a:off x="4395581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2" name="Line"/>
              <p:cNvSpPr/>
              <p:nvPr/>
            </p:nvSpPr>
            <p:spPr>
              <a:xfrm flipV="1">
                <a:off x="4794639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3" name="Line"/>
              <p:cNvSpPr/>
              <p:nvPr/>
            </p:nvSpPr>
            <p:spPr>
              <a:xfrm flipV="1">
                <a:off x="5193696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4" name="Line"/>
              <p:cNvSpPr/>
              <p:nvPr/>
            </p:nvSpPr>
            <p:spPr>
              <a:xfrm flipV="1">
                <a:off x="5592754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5" name="Line"/>
              <p:cNvSpPr/>
              <p:nvPr/>
            </p:nvSpPr>
            <p:spPr>
              <a:xfrm flipV="1">
                <a:off x="5991811" y="9139"/>
                <a:ext cx="1" cy="59906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6" name="Line"/>
              <p:cNvSpPr/>
              <p:nvPr/>
            </p:nvSpPr>
            <p:spPr>
              <a:xfrm>
                <a:off x="0" y="1596230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7" name="Line"/>
              <p:cNvSpPr/>
              <p:nvPr/>
            </p:nvSpPr>
            <p:spPr>
              <a:xfrm>
                <a:off x="0" y="0"/>
                <a:ext cx="5985868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8" name="Line"/>
              <p:cNvSpPr/>
              <p:nvPr/>
            </p:nvSpPr>
            <p:spPr>
              <a:xfrm>
                <a:off x="0" y="1995288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699" name="Line"/>
              <p:cNvSpPr/>
              <p:nvPr/>
            </p:nvSpPr>
            <p:spPr>
              <a:xfrm>
                <a:off x="0" y="2793404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0" name="Line"/>
              <p:cNvSpPr/>
              <p:nvPr/>
            </p:nvSpPr>
            <p:spPr>
              <a:xfrm>
                <a:off x="0" y="4389635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1" name="Line"/>
              <p:cNvSpPr/>
              <p:nvPr/>
            </p:nvSpPr>
            <p:spPr>
              <a:xfrm>
                <a:off x="0" y="5187752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2" name="Line"/>
              <p:cNvSpPr/>
              <p:nvPr/>
            </p:nvSpPr>
            <p:spPr>
              <a:xfrm>
                <a:off x="0" y="5586809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3" name="Line"/>
              <p:cNvSpPr/>
              <p:nvPr/>
            </p:nvSpPr>
            <p:spPr>
              <a:xfrm>
                <a:off x="0" y="3591519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4" name="Line"/>
              <p:cNvSpPr/>
              <p:nvPr/>
            </p:nvSpPr>
            <p:spPr>
              <a:xfrm>
                <a:off x="0" y="4788693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5" name="Line"/>
              <p:cNvSpPr/>
              <p:nvPr/>
            </p:nvSpPr>
            <p:spPr>
              <a:xfrm>
                <a:off x="0" y="3990577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6" name="Line"/>
              <p:cNvSpPr/>
              <p:nvPr/>
            </p:nvSpPr>
            <p:spPr>
              <a:xfrm>
                <a:off x="0" y="3192462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7" name="Line"/>
              <p:cNvSpPr/>
              <p:nvPr/>
            </p:nvSpPr>
            <p:spPr>
              <a:xfrm>
                <a:off x="0" y="798115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8" name="Line"/>
              <p:cNvSpPr/>
              <p:nvPr/>
            </p:nvSpPr>
            <p:spPr>
              <a:xfrm>
                <a:off x="0" y="2394346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09" name="Line"/>
              <p:cNvSpPr/>
              <p:nvPr/>
            </p:nvSpPr>
            <p:spPr>
              <a:xfrm>
                <a:off x="0" y="399058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0" name="Line"/>
              <p:cNvSpPr/>
              <p:nvPr/>
            </p:nvSpPr>
            <p:spPr>
              <a:xfrm>
                <a:off x="0" y="1197173"/>
                <a:ext cx="599060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711" name="Line"/>
              <p:cNvSpPr/>
              <p:nvPr/>
            </p:nvSpPr>
            <p:spPr>
              <a:xfrm>
                <a:off x="0" y="5996556"/>
                <a:ext cx="598586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713" name="Rectangle"/>
            <p:cNvSpPr/>
            <p:nvPr/>
          </p:nvSpPr>
          <p:spPr>
            <a:xfrm>
              <a:off x="9083" y="3448"/>
              <a:ext cx="5573510" cy="391571"/>
            </a:xfrm>
            <a:prstGeom prst="rect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715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we cover"/>
          <p:cNvSpPr txBox="1"/>
          <p:nvPr>
            <p:ph type="title"/>
          </p:nvPr>
        </p:nvSpPr>
        <p:spPr>
          <a:xfrm>
            <a:off x="6338589" y="18289"/>
            <a:ext cx="11706822" cy="1732541"/>
          </a:xfrm>
          <a:prstGeom prst="rect">
            <a:avLst/>
          </a:prstGeom>
        </p:spPr>
        <p:txBody>
          <a:bodyPr/>
          <a:lstStyle/>
          <a:p>
            <a:pPr/>
            <a:r>
              <a:t>What we cover</a:t>
            </a:r>
          </a:p>
        </p:txBody>
      </p:sp>
      <p:sp>
        <p:nvSpPr>
          <p:cNvPr id="157" name="Overview and history of garbage collection…"/>
          <p:cNvSpPr txBox="1"/>
          <p:nvPr>
            <p:ph type="body" idx="1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defRPr sz="5200"/>
            </a:pPr>
            <a:r>
              <a:t>Overview and history of garbage collection</a:t>
            </a:r>
          </a:p>
          <a:p>
            <a:pPr marL="767491" indent="-767491">
              <a:defRPr sz="5200"/>
            </a:pPr>
            <a:r>
              <a:t>Types of garbage collection </a:t>
            </a:r>
          </a:p>
          <a:p>
            <a:pPr marL="767491" indent="-767491">
              <a:defRPr sz="5200"/>
            </a:pPr>
            <a:r>
              <a:t>General patterns</a:t>
            </a:r>
          </a:p>
          <a:p>
            <a:pPr marL="767491" indent="-767491">
              <a:defRPr sz="5200"/>
            </a:pPr>
            <a:r>
              <a:t>Deeper dive into Generational GCs</a:t>
            </a:r>
          </a:p>
          <a:p>
            <a:pPr marL="767491" indent="-767491">
              <a:defRPr sz="5200"/>
            </a:pPr>
            <a:r>
              <a:t>The newer Garbage First GC</a:t>
            </a:r>
          </a:p>
          <a:p>
            <a:pPr marL="767491" indent="-767491">
              <a:defRPr sz="5200"/>
            </a:pPr>
            <a:r>
              <a:t>Recently added garbage collectors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Live objects moved to new location…"/>
          <p:cNvSpPr txBox="1"/>
          <p:nvPr>
            <p:ph type="body" idx="1"/>
          </p:nvPr>
        </p:nvSpPr>
        <p:spPr>
          <a:xfrm>
            <a:off x="5651500" y="1905000"/>
            <a:ext cx="17780000" cy="11239500"/>
          </a:xfrm>
          <a:prstGeom prst="rect">
            <a:avLst/>
          </a:prstGeom>
        </p:spPr>
        <p:txBody>
          <a:bodyPr/>
          <a:lstStyle/>
          <a:p>
            <a:pPr marL="1022855" indent="-1022855">
              <a:defRPr sz="6000"/>
            </a:pPr>
            <a:r>
              <a:t>Live objects moved to new location</a:t>
            </a:r>
          </a:p>
          <a:p>
            <a:pPr marL="1022855" indent="-1022855">
              <a:defRPr sz="6000"/>
            </a:pPr>
            <a:r>
              <a:t>Live objects contiguously placed </a:t>
            </a:r>
          </a:p>
          <a:p>
            <a:pPr marL="1022855" indent="-1022855">
              <a:defRPr sz="6000"/>
            </a:pPr>
            <a:r>
              <a:t>Aims for contiguous space not speed</a:t>
            </a:r>
          </a:p>
          <a:p>
            <a:pPr marL="1022855" indent="-1022855">
              <a:defRPr sz="6000"/>
            </a:pPr>
            <a:r>
              <a:rPr>
                <a:solidFill>
                  <a:srgbClr val="797979"/>
                </a:solidFill>
              </a:rPr>
              <a:t>Real-life analogy (Road repair): 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remove junk mail</a:t>
            </a:r>
            <a:endParaRPr>
              <a:solidFill>
                <a:srgbClr val="797979"/>
              </a:solidFill>
            </a:endParaRPr>
          </a:p>
          <a:p>
            <a:pPr lvl="2" marL="1939131" indent="-1050131">
              <a:spcBef>
                <a:spcPts val="2500"/>
              </a:spcBef>
              <a:defRPr sz="4200"/>
            </a:pPr>
            <a:r>
              <a:rPr>
                <a:solidFill>
                  <a:srgbClr val="797979"/>
                </a:solidFill>
              </a:rPr>
              <a:t>stack remaining mail to make space for new</a:t>
            </a:r>
          </a:p>
        </p:txBody>
      </p:sp>
      <p:sp>
        <p:nvSpPr>
          <p:cNvPr id="718" name="Moving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0454">
              <a:defRPr sz="8930"/>
            </a:lvl1pPr>
          </a:lstStyle>
          <a:p>
            <a:pPr/>
            <a:r>
              <a:t>Moving collection</a:t>
            </a:r>
          </a:p>
        </p:txBody>
      </p:sp>
      <p:sp>
        <p:nvSpPr>
          <p:cNvPr id="7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0" name="Classification - based on space compaction"/>
          <p:cNvSpPr txBox="1"/>
          <p:nvPr/>
        </p:nvSpPr>
        <p:spPr>
          <a:xfrm>
            <a:off x="5410138" y="1607759"/>
            <a:ext cx="13563725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based on space compaction</a:t>
            </a:r>
          </a:p>
        </p:txBody>
      </p:sp>
      <p:sp>
        <p:nvSpPr>
          <p:cNvPr id="721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collection type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lass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Classifications</a:t>
            </a:r>
          </a:p>
        </p:txBody>
      </p:sp>
      <p:sp>
        <p:nvSpPr>
          <p:cNvPr id="724" name="Focus on the four classific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200"/>
            </a:pPr>
            <a:r>
              <a:t>Focus on the four classifications: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collection</a:t>
            </a:r>
            <a:r>
              <a:t> type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object </a:t>
            </a:r>
            <a:r>
              <a:rPr>
                <a:solidFill>
                  <a:srgbClr val="945200"/>
                </a:solidFill>
              </a:rPr>
              <a:t>marking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execution volume</a:t>
            </a:r>
            <a:r>
              <a:t> </a:t>
            </a:r>
            <a:r>
              <a:rPr>
                <a:solidFill>
                  <a:srgbClr val="945200"/>
                </a:solidFill>
              </a:rPr>
              <a:t>(run interval)</a:t>
            </a:r>
            <a:r>
              <a:t> 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space compaction</a:t>
            </a:r>
          </a:p>
        </p:txBody>
      </p:sp>
      <p:sp>
        <p:nvSpPr>
          <p:cNvPr id="7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6" name="Classification - Spot Quiz"/>
          <p:cNvSpPr txBox="1"/>
          <p:nvPr/>
        </p:nvSpPr>
        <p:spPr>
          <a:xfrm>
            <a:off x="7970874" y="1607759"/>
            <a:ext cx="8442252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 - Spot Quiz</a:t>
            </a:r>
          </a:p>
        </p:txBody>
      </p:sp>
      <p:sp>
        <p:nvSpPr>
          <p:cNvPr id="727" name="Serial, Parallel and Concurrent"/>
          <p:cNvSpPr txBox="1"/>
          <p:nvPr/>
        </p:nvSpPr>
        <p:spPr>
          <a:xfrm>
            <a:off x="4663524" y="5958918"/>
            <a:ext cx="10042712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Serial, Parallel and Concurrent</a:t>
            </a:r>
          </a:p>
        </p:txBody>
      </p:sp>
      <p:sp>
        <p:nvSpPr>
          <p:cNvPr id="728" name="Precise and Conservative"/>
          <p:cNvSpPr txBox="1"/>
          <p:nvPr/>
        </p:nvSpPr>
        <p:spPr>
          <a:xfrm>
            <a:off x="4706225" y="7696307"/>
            <a:ext cx="780206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Precise and Conservative</a:t>
            </a:r>
          </a:p>
        </p:txBody>
      </p:sp>
      <p:sp>
        <p:nvSpPr>
          <p:cNvPr id="729" name="All-at-once and Incremental"/>
          <p:cNvSpPr txBox="1"/>
          <p:nvPr/>
        </p:nvSpPr>
        <p:spPr>
          <a:xfrm>
            <a:off x="4668588" y="9326541"/>
            <a:ext cx="8762344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All-at-once and Incremental</a:t>
            </a:r>
          </a:p>
        </p:txBody>
      </p:sp>
      <p:sp>
        <p:nvSpPr>
          <p:cNvPr id="730" name="Non-moving and Moving"/>
          <p:cNvSpPr txBox="1"/>
          <p:nvPr/>
        </p:nvSpPr>
        <p:spPr>
          <a:xfrm>
            <a:off x="4705188" y="11063931"/>
            <a:ext cx="6841792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Non-moving and Moving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24" grpId="1"/>
      <p:bldP build="whole" bldLvl="1" animBg="1" rev="0" advAuto="0" spid="729" grpId="4"/>
      <p:bldP build="whole" bldLvl="1" animBg="1" rev="0" advAuto="0" spid="730" grpId="5"/>
      <p:bldP build="whole" bldLvl="1" animBg="1" rev="0" advAuto="0" spid="728" grpId="3"/>
      <p:bldP build="whole" bldLvl="1" animBg="1" rev="0" advAuto="0" spid="727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3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7376" y="2088591"/>
            <a:ext cx="16589247" cy="9538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6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chemeClr val="accent3"/>
              </a:buClr>
              <a:defRPr sz="5200"/>
            </a:pPr>
            <a:r>
              <a:rPr>
                <a:solidFill>
                  <a:srgbClr val="797979"/>
                </a:solidFill>
              </a:rPr>
              <a:t>Overview and history of garbage collection</a:t>
            </a:r>
            <a:endParaRPr>
              <a:solidFill>
                <a:srgbClr val="797979"/>
              </a:solidFill>
            </a:endParaRP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Types of garbage collection </a:t>
            </a:r>
          </a:p>
          <a:p>
            <a:pPr marL="767491" indent="-767491">
              <a:buClr>
                <a:srgbClr val="0433FF"/>
              </a:buClr>
              <a:defRPr sz="5200">
                <a:solidFill>
                  <a:srgbClr val="797979"/>
                </a:solidFill>
              </a:defRPr>
            </a:pPr>
            <a:r>
              <a:rPr>
                <a:solidFill>
                  <a:srgbClr val="0433FF"/>
                </a:solidFill>
              </a:rPr>
              <a:t>General patterns</a:t>
            </a:r>
            <a:endParaRPr>
              <a:solidFill>
                <a:srgbClr val="0433FF"/>
              </a:solidFill>
            </a:endParaRP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Deeper dive into Generational GCs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The newer Garbage First GC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Definitions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/>
          <a:p>
            <a:pPr/>
            <a:r>
              <a:t>Definitions</a:t>
            </a:r>
          </a:p>
        </p:txBody>
      </p:sp>
      <p:sp>
        <p:nvSpPr>
          <p:cNvPr id="739" name="What is a Root Object?…"/>
          <p:cNvSpPr txBox="1"/>
          <p:nvPr>
            <p:ph type="body" idx="1"/>
          </p:nvPr>
        </p:nvSpPr>
        <p:spPr>
          <a:xfrm>
            <a:off x="3193564" y="2265711"/>
            <a:ext cx="17996872" cy="9537312"/>
          </a:xfrm>
          <a:prstGeom prst="rect">
            <a:avLst/>
          </a:prstGeom>
        </p:spPr>
        <p:txBody>
          <a:bodyPr/>
          <a:lstStyle/>
          <a:p>
            <a:pPr marL="694531" indent="-694531">
              <a:defRPr sz="5000"/>
            </a:pPr>
            <a:r>
              <a:t>What is a Root Object?</a:t>
            </a:r>
          </a:p>
          <a:p>
            <a:pPr marL="694531" indent="-694531">
              <a:defRPr sz="5000"/>
            </a:pPr>
            <a:r>
              <a:t>What is tri-color marking?</a:t>
            </a:r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What is Garbage Collection?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>
            <a:lvl1pPr defTabSz="673655">
              <a:defRPr sz="7708"/>
            </a:lvl1pPr>
          </a:lstStyle>
          <a:p>
            <a:pPr/>
            <a:r>
              <a:t>What is Garbage Collection?</a:t>
            </a:r>
          </a:p>
        </p:txBody>
      </p:sp>
      <p:sp>
        <p:nvSpPr>
          <p:cNvPr id="743" name="As a broad definition, garbage collection is:…"/>
          <p:cNvSpPr txBox="1"/>
          <p:nvPr>
            <p:ph type="body" idx="1"/>
          </p:nvPr>
        </p:nvSpPr>
        <p:spPr>
          <a:xfrm>
            <a:off x="3193564" y="3017551"/>
            <a:ext cx="17996872" cy="953731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200"/>
            </a:pPr>
            <a:r>
              <a:t>As a broad definition, garbage collection is:</a:t>
            </a:r>
          </a:p>
          <a:p>
            <a:pPr marL="946354" indent="-946354">
              <a:defRPr sz="4200"/>
            </a:pPr>
            <a:r>
              <a:t>looking up a managed memory area</a:t>
            </a:r>
          </a:p>
          <a:p>
            <a:pPr marL="946354" indent="-946354">
              <a:defRPr sz="4200"/>
            </a:pPr>
            <a:r>
              <a:t>identify objects in-use as </a:t>
            </a:r>
            <a:r>
              <a:rPr>
                <a:solidFill>
                  <a:srgbClr val="0433FF"/>
                </a:solidFill>
              </a:rPr>
              <a:t>live</a:t>
            </a:r>
            <a:r>
              <a:t> objects</a:t>
            </a:r>
          </a:p>
          <a:p>
            <a:pPr marL="946354" indent="-946354">
              <a:defRPr sz="4200"/>
            </a:pPr>
            <a:r>
              <a:t>mark objects no longer used as </a:t>
            </a:r>
            <a:r>
              <a:rPr>
                <a:solidFill>
                  <a:srgbClr val="0433FF"/>
                </a:solidFill>
              </a:rPr>
              <a:t>garbage</a:t>
            </a:r>
          </a:p>
          <a:p>
            <a:pPr marL="946354" indent="-946354">
              <a:defRPr sz="4200"/>
            </a:pPr>
            <a:r>
              <a:rPr>
                <a:solidFill>
                  <a:srgbClr val="797979"/>
                </a:solidFill>
              </a:rPr>
              <a:t>[occasionally] </a:t>
            </a:r>
            <a:r>
              <a:t>reclaim memory by </a:t>
            </a:r>
            <a:r>
              <a:rPr>
                <a:solidFill>
                  <a:srgbClr val="945200"/>
                </a:solidFill>
              </a:rPr>
              <a:t>deleting garbage</a:t>
            </a:r>
          </a:p>
          <a:p>
            <a:pPr marL="946354" indent="-946354">
              <a:defRPr sz="4200"/>
            </a:pPr>
            <a:r>
              <a:rPr>
                <a:solidFill>
                  <a:srgbClr val="797979"/>
                </a:solidFill>
              </a:rPr>
              <a:t>[occasionally] </a:t>
            </a:r>
            <a:r>
              <a:t>compact memory by </a:t>
            </a:r>
            <a:r>
              <a:rPr>
                <a:solidFill>
                  <a:srgbClr val="945200"/>
                </a:solidFill>
              </a:rPr>
              <a:t>defragmenting</a:t>
            </a:r>
            <a:r>
              <a:t> </a:t>
            </a:r>
          </a:p>
        </p:txBody>
      </p:sp>
      <p:sp>
        <p:nvSpPr>
          <p:cNvPr id="7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5" name="Garbage collection - Recap"/>
          <p:cNvSpPr txBox="1"/>
          <p:nvPr/>
        </p:nvSpPr>
        <p:spPr>
          <a:xfrm>
            <a:off x="7970874" y="1607759"/>
            <a:ext cx="8442252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Garbage collection - Recap</a:t>
            </a:r>
          </a:p>
        </p:txBody>
      </p:sp>
      <p:sp>
        <p:nvSpPr>
          <p:cNvPr id="746" name="Rectangle"/>
          <p:cNvSpPr/>
          <p:nvPr/>
        </p:nvSpPr>
        <p:spPr>
          <a:xfrm>
            <a:off x="4065107" y="7570312"/>
            <a:ext cx="14892901" cy="1785938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Root object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000"/>
            </a:pPr>
            <a:r>
              <a:rPr>
                <a:solidFill>
                  <a:srgbClr val="0433FF"/>
                </a:solidFill>
              </a:rPr>
              <a:t>Root object</a:t>
            </a:r>
            <a:r>
              <a:t>: </a:t>
            </a:r>
          </a:p>
          <a:p>
            <a:pPr lvl="4" marL="0" indent="0">
              <a:buSzTx/>
              <a:buNone/>
              <a:defRPr sz="6000"/>
            </a:pPr>
            <a:r>
              <a:t>  </a:t>
            </a:r>
            <a:r>
              <a:rPr>
                <a:solidFill>
                  <a:srgbClr val="945200"/>
                </a:solidFill>
              </a:rPr>
              <a:t>Object accessible outside the heap</a:t>
            </a:r>
          </a:p>
          <a:p>
            <a:pPr marL="1022855" indent="-1022855">
              <a:buSzPct val="90000"/>
              <a:defRPr sz="6000"/>
            </a:pPr>
            <a:r>
              <a:t>System class</a:t>
            </a:r>
          </a:p>
          <a:p>
            <a:pPr marL="1022855" indent="-1022855">
              <a:buSzPct val="90000"/>
              <a:defRPr sz="6000"/>
            </a:pPr>
            <a:r>
              <a:t>Local variable</a:t>
            </a:r>
          </a:p>
          <a:p>
            <a:pPr marL="1022855" indent="-1022855">
              <a:buSzPct val="90000"/>
              <a:defRPr sz="6000"/>
            </a:pPr>
            <a:r>
              <a:t>Thread</a:t>
            </a:r>
          </a:p>
          <a:p>
            <a:pPr marL="1022855" indent="-1022855">
              <a:buSzPct val="90000"/>
              <a:defRPr sz="6000"/>
            </a:pPr>
            <a:r>
              <a:t>Many more …</a:t>
            </a:r>
          </a:p>
        </p:txBody>
      </p:sp>
      <p:sp>
        <p:nvSpPr>
          <p:cNvPr id="749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7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1" name="https://www.yourkit.com/docs/java/help/gc_roots.jsp"/>
          <p:cNvSpPr txBox="1"/>
          <p:nvPr/>
        </p:nvSpPr>
        <p:spPr>
          <a:xfrm>
            <a:off x="7280989" y="12350680"/>
            <a:ext cx="9822022" cy="566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https://www.yourkit.com/docs/java/help/gc_roots.jsp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ri-color mark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000"/>
            </a:pPr>
            <a:r>
              <a:rPr>
                <a:solidFill>
                  <a:srgbClr val="0433FF"/>
                </a:solidFill>
              </a:rPr>
              <a:t>Tri-color marking</a:t>
            </a:r>
            <a:r>
              <a:t>: </a:t>
            </a:r>
          </a:p>
          <a:p>
            <a:pPr lvl="4" marL="0" indent="0">
              <a:buSzTx/>
              <a:buNone/>
              <a:defRPr sz="6000"/>
            </a:pPr>
            <a:r>
              <a:t>  </a:t>
            </a:r>
            <a:r>
              <a:rPr>
                <a:solidFill>
                  <a:srgbClr val="945200"/>
                </a:solidFill>
              </a:rPr>
              <a:t>Painting objects with colors</a:t>
            </a:r>
          </a:p>
          <a:p>
            <a:pPr marL="1022855" indent="-1022855">
              <a:buSzPct val="90000"/>
              <a:defRPr sz="6000"/>
            </a:pPr>
            <a:r>
              <a:rPr>
                <a:solidFill>
                  <a:srgbClr val="A9A9A9"/>
                </a:solidFill>
              </a:rPr>
              <a:t> </a:t>
            </a:r>
            <a:r>
              <a:rPr>
                <a:solidFill>
                  <a:srgbClr val="BABABA"/>
                </a:solidFill>
              </a:rPr>
              <a:t>Gray</a:t>
            </a:r>
            <a:r>
              <a:t> = Object needs evaluation</a:t>
            </a:r>
          </a:p>
          <a:p>
            <a:pPr marL="1022855" indent="-1022855">
              <a:buSzPct val="90000"/>
              <a:defRPr sz="6000"/>
            </a:pPr>
            <a:r>
              <a:t>Black</a:t>
            </a:r>
            <a:r>
              <a:t> = Object evaluated as </a:t>
            </a:r>
            <a:r>
              <a:rPr>
                <a:solidFill>
                  <a:srgbClr val="945200"/>
                </a:solidFill>
              </a:rPr>
              <a:t>live</a:t>
            </a:r>
          </a:p>
          <a:p>
            <a:pPr marL="1022855" indent="-1022855">
              <a:buSzPct val="90000"/>
              <a:defRPr sz="6000"/>
            </a:pPr>
            <a:r>
              <a:rPr>
                <a:solidFill>
                  <a:srgbClr val="FFFFFF"/>
                </a:solidFill>
              </a:rPr>
              <a:t>White</a:t>
            </a:r>
            <a:r>
              <a:t> = Object evaluated as </a:t>
            </a:r>
            <a:r>
              <a:rPr>
                <a:solidFill>
                  <a:srgbClr val="945200"/>
                </a:solidFill>
              </a:rPr>
              <a:t>garbage</a:t>
            </a:r>
          </a:p>
        </p:txBody>
      </p:sp>
      <p:sp>
        <p:nvSpPr>
          <p:cNvPr id="754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</a:t>
            </a:r>
          </a:p>
        </p:txBody>
      </p:sp>
      <p:sp>
        <p:nvSpPr>
          <p:cNvPr id="7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atterns of GC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/>
          <a:p>
            <a:pPr/>
            <a:r>
              <a:t>Patterns of GC</a:t>
            </a:r>
          </a:p>
        </p:txBody>
      </p:sp>
      <p:sp>
        <p:nvSpPr>
          <p:cNvPr id="758" name="Three common patterns of garbage collection:…"/>
          <p:cNvSpPr txBox="1"/>
          <p:nvPr>
            <p:ph type="body" idx="1"/>
          </p:nvPr>
        </p:nvSpPr>
        <p:spPr>
          <a:xfrm>
            <a:off x="3193564" y="2265711"/>
            <a:ext cx="17996872" cy="95373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000"/>
            </a:pPr>
            <a:r>
              <a:t>Three common patterns of garbage collection:</a:t>
            </a:r>
          </a:p>
          <a:p>
            <a:pPr lvl="1" marL="1627187" indent="-992187">
              <a:buSzPct val="100000"/>
              <a:buAutoNum type="arabicPeriod" startAt="1"/>
              <a:defRPr sz="5000"/>
            </a:pPr>
            <a:r>
              <a:rPr strike="sngStrike">
                <a:solidFill>
                  <a:srgbClr val="797979"/>
                </a:solidFill>
              </a:rPr>
              <a:t>Reference Counting</a:t>
            </a:r>
            <a:r>
              <a:t> Pattern</a:t>
            </a:r>
          </a:p>
          <a:p>
            <a:pPr lvl="1" marL="1627187" indent="-992187">
              <a:buSzPct val="100000"/>
              <a:buAutoNum type="arabicPeriod" startAt="1"/>
              <a:defRPr sz="5000"/>
            </a:pPr>
            <a:r>
              <a:rPr>
                <a:solidFill>
                  <a:srgbClr val="0433FF"/>
                </a:solidFill>
              </a:rPr>
              <a:t>Mark/Sweep[/Compacting]</a:t>
            </a:r>
            <a:r>
              <a:t> Pattern</a:t>
            </a:r>
          </a:p>
          <a:p>
            <a:pPr lvl="1" marL="1627187" indent="-992187">
              <a:buSzPct val="100000"/>
              <a:buAutoNum type="arabicPeriod" startAt="1"/>
              <a:defRPr sz="5000"/>
            </a:pPr>
            <a:r>
              <a:rPr>
                <a:solidFill>
                  <a:srgbClr val="0433FF"/>
                </a:solidFill>
              </a:rPr>
              <a:t>Copying</a:t>
            </a:r>
            <a:r>
              <a:t> Pattern</a:t>
            </a:r>
          </a:p>
        </p:txBody>
      </p:sp>
      <p:sp>
        <p:nvSpPr>
          <p:cNvPr id="7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ference Coun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1162">
              <a:defRPr sz="8366"/>
            </a:lvl1pPr>
          </a:lstStyle>
          <a:p>
            <a:pPr/>
            <a:r>
              <a:t>Reference Counting</a:t>
            </a:r>
          </a:p>
        </p:txBody>
      </p:sp>
      <p:sp>
        <p:nvSpPr>
          <p:cNvPr id="7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3" name="Patterns in GC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Patterns in GC</a:t>
            </a:r>
          </a:p>
        </p:txBody>
      </p:sp>
      <p:grpSp>
        <p:nvGrpSpPr>
          <p:cNvPr id="789" name="Group"/>
          <p:cNvGrpSpPr/>
          <p:nvPr/>
        </p:nvGrpSpPr>
        <p:grpSpPr>
          <a:xfrm>
            <a:off x="4417350" y="2728876"/>
            <a:ext cx="15287568" cy="9503082"/>
            <a:chOff x="0" y="0"/>
            <a:chExt cx="15287566" cy="9503081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15287567" cy="9503082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65" name="1"/>
            <p:cNvSpPr/>
            <p:nvPr/>
          </p:nvSpPr>
          <p:spPr>
            <a:xfrm>
              <a:off x="1722485" y="826820"/>
              <a:ext cx="1652711" cy="165271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66" name="2"/>
            <p:cNvSpPr/>
            <p:nvPr/>
          </p:nvSpPr>
          <p:spPr>
            <a:xfrm>
              <a:off x="1135897" y="3957401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67" name="1"/>
            <p:cNvSpPr/>
            <p:nvPr/>
          </p:nvSpPr>
          <p:spPr>
            <a:xfrm>
              <a:off x="118929" y="6429357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68" name="1"/>
            <p:cNvSpPr/>
            <p:nvPr/>
          </p:nvSpPr>
          <p:spPr>
            <a:xfrm>
              <a:off x="5093930" y="637812"/>
              <a:ext cx="1652711" cy="165306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69" name="2"/>
            <p:cNvSpPr/>
            <p:nvPr/>
          </p:nvSpPr>
          <p:spPr>
            <a:xfrm>
              <a:off x="5880683" y="3996444"/>
              <a:ext cx="1273671" cy="1273940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770" name="1"/>
            <p:cNvSpPr/>
            <p:nvPr/>
          </p:nvSpPr>
          <p:spPr>
            <a:xfrm>
              <a:off x="4863712" y="6468400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71" name="Line"/>
            <p:cNvSpPr/>
            <p:nvPr/>
          </p:nvSpPr>
          <p:spPr>
            <a:xfrm flipH="1" flipV="1">
              <a:off x="5924395" y="2211682"/>
              <a:ext cx="706106" cy="1766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2" name="Line"/>
            <p:cNvSpPr/>
            <p:nvPr/>
          </p:nvSpPr>
          <p:spPr>
            <a:xfrm flipH="1" flipV="1">
              <a:off x="6830781" y="5153962"/>
              <a:ext cx="762755" cy="17227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3" name="Line"/>
            <p:cNvSpPr/>
            <p:nvPr/>
          </p:nvSpPr>
          <p:spPr>
            <a:xfrm flipV="1">
              <a:off x="5699173" y="5149486"/>
              <a:ext cx="579657" cy="1378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4" name="1"/>
            <p:cNvSpPr/>
            <p:nvPr/>
          </p:nvSpPr>
          <p:spPr>
            <a:xfrm>
              <a:off x="9547658" y="685779"/>
              <a:ext cx="1652711" cy="165306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75" name="1"/>
            <p:cNvSpPr/>
            <p:nvPr/>
          </p:nvSpPr>
          <p:spPr>
            <a:xfrm>
              <a:off x="10048592" y="3821888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76" name="1"/>
            <p:cNvSpPr/>
            <p:nvPr/>
          </p:nvSpPr>
          <p:spPr>
            <a:xfrm>
              <a:off x="10558094" y="6798875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77" name="Line"/>
            <p:cNvSpPr/>
            <p:nvPr/>
          </p:nvSpPr>
          <p:spPr>
            <a:xfrm flipH="1" flipV="1">
              <a:off x="10334524" y="2269704"/>
              <a:ext cx="51648" cy="16714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8" name="Line"/>
            <p:cNvSpPr/>
            <p:nvPr/>
          </p:nvSpPr>
          <p:spPr>
            <a:xfrm flipH="1" flipV="1">
              <a:off x="10605702" y="5122828"/>
              <a:ext cx="579657" cy="16714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79" name="1"/>
            <p:cNvSpPr/>
            <p:nvPr/>
          </p:nvSpPr>
          <p:spPr>
            <a:xfrm>
              <a:off x="12842738" y="582620"/>
              <a:ext cx="1652711" cy="165271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80" name="1"/>
            <p:cNvSpPr/>
            <p:nvPr/>
          </p:nvSpPr>
          <p:spPr>
            <a:xfrm>
              <a:off x="13694560" y="3799939"/>
              <a:ext cx="1273672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81" name="1"/>
            <p:cNvSpPr/>
            <p:nvPr/>
          </p:nvSpPr>
          <p:spPr>
            <a:xfrm>
              <a:off x="12751057" y="6756784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82" name="Line"/>
            <p:cNvSpPr/>
            <p:nvPr/>
          </p:nvSpPr>
          <p:spPr>
            <a:xfrm flipH="1" flipV="1">
              <a:off x="13668736" y="2181717"/>
              <a:ext cx="646926" cy="16689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83" name="Line"/>
            <p:cNvSpPr/>
            <p:nvPr/>
          </p:nvSpPr>
          <p:spPr>
            <a:xfrm flipV="1">
              <a:off x="13597725" y="5147588"/>
              <a:ext cx="703174" cy="16729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84" name="1"/>
            <p:cNvSpPr/>
            <p:nvPr/>
          </p:nvSpPr>
          <p:spPr>
            <a:xfrm>
              <a:off x="2362474" y="6466066"/>
              <a:ext cx="1273671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85" name="Line"/>
            <p:cNvSpPr/>
            <p:nvPr/>
          </p:nvSpPr>
          <p:spPr>
            <a:xfrm flipV="1">
              <a:off x="1918515" y="2425848"/>
              <a:ext cx="395560" cy="168834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86" name="Line"/>
            <p:cNvSpPr/>
            <p:nvPr/>
          </p:nvSpPr>
          <p:spPr>
            <a:xfrm flipV="1">
              <a:off x="987194" y="5182273"/>
              <a:ext cx="579657" cy="137825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87" name="1"/>
            <p:cNvSpPr/>
            <p:nvPr/>
          </p:nvSpPr>
          <p:spPr>
            <a:xfrm>
              <a:off x="7490445" y="6641189"/>
              <a:ext cx="1273672" cy="1273941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788" name="Line"/>
            <p:cNvSpPr/>
            <p:nvPr/>
          </p:nvSpPr>
          <p:spPr>
            <a:xfrm flipH="1" flipV="1">
              <a:off x="2137303" y="5157302"/>
              <a:ext cx="551128" cy="145945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790" name="No Entry Sign"/>
          <p:cNvSpPr/>
          <p:nvPr/>
        </p:nvSpPr>
        <p:spPr>
          <a:xfrm>
            <a:off x="7425538" y="2452653"/>
            <a:ext cx="10055527" cy="1005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08" y="0"/>
                </a:moveTo>
                <a:cubicBezTo>
                  <a:pt x="1080" y="0"/>
                  <a:pt x="0" y="1080"/>
                  <a:pt x="0" y="2408"/>
                </a:cubicBezTo>
                <a:lnTo>
                  <a:pt x="0" y="19192"/>
                </a:lnTo>
                <a:cubicBezTo>
                  <a:pt x="0" y="20520"/>
                  <a:pt x="1080" y="21600"/>
                  <a:pt x="2408" y="21600"/>
                </a:cubicBezTo>
                <a:lnTo>
                  <a:pt x="19192" y="21600"/>
                </a:lnTo>
                <a:cubicBezTo>
                  <a:pt x="20520" y="21600"/>
                  <a:pt x="21600" y="20520"/>
                  <a:pt x="21600" y="19192"/>
                </a:cubicBezTo>
                <a:lnTo>
                  <a:pt x="21600" y="2408"/>
                </a:lnTo>
                <a:cubicBezTo>
                  <a:pt x="21600" y="1080"/>
                  <a:pt x="20520" y="0"/>
                  <a:pt x="19192" y="0"/>
                </a:cubicBezTo>
                <a:lnTo>
                  <a:pt x="2408" y="0"/>
                </a:lnTo>
                <a:close/>
                <a:moveTo>
                  <a:pt x="2408" y="913"/>
                </a:moveTo>
                <a:lnTo>
                  <a:pt x="19192" y="913"/>
                </a:lnTo>
                <a:cubicBezTo>
                  <a:pt x="20018" y="913"/>
                  <a:pt x="20687" y="1582"/>
                  <a:pt x="20687" y="2408"/>
                </a:cubicBezTo>
                <a:lnTo>
                  <a:pt x="20687" y="19192"/>
                </a:lnTo>
                <a:cubicBezTo>
                  <a:pt x="20687" y="20018"/>
                  <a:pt x="20018" y="20687"/>
                  <a:pt x="19192" y="20687"/>
                </a:cubicBezTo>
                <a:lnTo>
                  <a:pt x="2408" y="20687"/>
                </a:lnTo>
                <a:cubicBezTo>
                  <a:pt x="1582" y="20687"/>
                  <a:pt x="913" y="20018"/>
                  <a:pt x="913" y="19192"/>
                </a:cubicBezTo>
                <a:lnTo>
                  <a:pt x="913" y="2408"/>
                </a:lnTo>
                <a:cubicBezTo>
                  <a:pt x="913" y="1582"/>
                  <a:pt x="1582" y="913"/>
                  <a:pt x="2408" y="913"/>
                </a:cubicBezTo>
                <a:close/>
                <a:moveTo>
                  <a:pt x="10800" y="1971"/>
                </a:moveTo>
                <a:cubicBezTo>
                  <a:pt x="5924" y="1971"/>
                  <a:pt x="1971" y="5924"/>
                  <a:pt x="1971" y="10800"/>
                </a:cubicBezTo>
                <a:cubicBezTo>
                  <a:pt x="1971" y="15676"/>
                  <a:pt x="5924" y="19629"/>
                  <a:pt x="10800" y="19629"/>
                </a:cubicBezTo>
                <a:cubicBezTo>
                  <a:pt x="15676" y="19629"/>
                  <a:pt x="19629" y="15676"/>
                  <a:pt x="19629" y="10800"/>
                </a:cubicBezTo>
                <a:cubicBezTo>
                  <a:pt x="19629" y="5924"/>
                  <a:pt x="15676" y="1971"/>
                  <a:pt x="10800" y="1971"/>
                </a:cubicBezTo>
                <a:close/>
                <a:moveTo>
                  <a:pt x="4379" y="9477"/>
                </a:moveTo>
                <a:lnTo>
                  <a:pt x="17221" y="9477"/>
                </a:lnTo>
                <a:lnTo>
                  <a:pt x="17221" y="12123"/>
                </a:lnTo>
                <a:lnTo>
                  <a:pt x="4379" y="12123"/>
                </a:lnTo>
                <a:lnTo>
                  <a:pt x="4379" y="9477"/>
                </a:lnTo>
                <a:close/>
              </a:path>
            </a:pathLst>
          </a:custGeom>
          <a:solidFill>
            <a:schemeClr val="accent5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rgbClr val="0433FF"/>
              </a:buClr>
              <a:defRPr sz="5200"/>
            </a:pPr>
            <a:r>
              <a:rPr>
                <a:solidFill>
                  <a:srgbClr val="0433FF"/>
                </a:solidFill>
              </a:rPr>
              <a:t>Overview and history of garbage collection</a:t>
            </a:r>
            <a:endParaRPr>
              <a:solidFill>
                <a:srgbClr val="0433FF"/>
              </a:solidFill>
            </a:endParaRP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Types of garbage collection 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General patterns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Deeper dive into Generational GCs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The newer Garbage First GC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Mark/Sweep[/Compacting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6579"/>
            </a:lvl1pPr>
          </a:lstStyle>
          <a:p>
            <a:pPr/>
            <a:r>
              <a:t>Mark/Sweep[/Compacting]</a:t>
            </a:r>
          </a:p>
        </p:txBody>
      </p:sp>
      <p:sp>
        <p:nvSpPr>
          <p:cNvPr id="7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4" name="Patterns in GC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Patterns in GC</a:t>
            </a:r>
          </a:p>
        </p:txBody>
      </p:sp>
      <p:grpSp>
        <p:nvGrpSpPr>
          <p:cNvPr id="816" name="Group"/>
          <p:cNvGrpSpPr/>
          <p:nvPr/>
        </p:nvGrpSpPr>
        <p:grpSpPr>
          <a:xfrm>
            <a:off x="3518568" y="2787187"/>
            <a:ext cx="17233306" cy="2769729"/>
            <a:chOff x="0" y="309661"/>
            <a:chExt cx="17233304" cy="2769728"/>
          </a:xfrm>
        </p:grpSpPr>
        <p:sp>
          <p:nvSpPr>
            <p:cNvPr id="795" name="Free Space"/>
            <p:cNvSpPr/>
            <p:nvPr/>
          </p:nvSpPr>
          <p:spPr>
            <a:xfrm>
              <a:off x="0" y="700621"/>
              <a:ext cx="14057851" cy="1581011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Free Space    </a:t>
              </a:r>
            </a:p>
          </p:txBody>
        </p:sp>
        <p:sp>
          <p:nvSpPr>
            <p:cNvPr id="796" name="GC Begin"/>
            <p:cNvSpPr/>
            <p:nvPr/>
          </p:nvSpPr>
          <p:spPr>
            <a:xfrm>
              <a:off x="14200451" y="820910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GC Begin</a:t>
              </a:r>
            </a:p>
          </p:txBody>
        </p:sp>
        <p:sp>
          <p:nvSpPr>
            <p:cNvPr id="797" name="Rounded Rectangle"/>
            <p:cNvSpPr/>
            <p:nvPr/>
          </p:nvSpPr>
          <p:spPr>
            <a:xfrm>
              <a:off x="108995" y="812504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98" name="Circle"/>
            <p:cNvSpPr/>
            <p:nvPr/>
          </p:nvSpPr>
          <p:spPr>
            <a:xfrm>
              <a:off x="267456" y="916118"/>
              <a:ext cx="352093" cy="352094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799" name="O1"/>
            <p:cNvSpPr/>
            <p:nvPr/>
          </p:nvSpPr>
          <p:spPr>
            <a:xfrm>
              <a:off x="450609" y="179153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800" name="Rounded Rectangle"/>
            <p:cNvSpPr/>
            <p:nvPr/>
          </p:nvSpPr>
          <p:spPr>
            <a:xfrm>
              <a:off x="882080" y="812504"/>
              <a:ext cx="1045823" cy="1339454"/>
            </a:xfrm>
            <a:prstGeom prst="roundRect">
              <a:avLst>
                <a:gd name="adj" fmla="val 25615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1" name="Circle"/>
            <p:cNvSpPr/>
            <p:nvPr/>
          </p:nvSpPr>
          <p:spPr>
            <a:xfrm>
              <a:off x="1210291" y="916118"/>
              <a:ext cx="357188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2" name="O2"/>
            <p:cNvSpPr/>
            <p:nvPr/>
          </p:nvSpPr>
          <p:spPr>
            <a:xfrm>
              <a:off x="1388507" y="179153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2</a:t>
              </a:r>
            </a:p>
          </p:txBody>
        </p:sp>
        <p:sp>
          <p:nvSpPr>
            <p:cNvPr id="803" name="Rounded Rectangle"/>
            <p:cNvSpPr/>
            <p:nvPr/>
          </p:nvSpPr>
          <p:spPr>
            <a:xfrm>
              <a:off x="1999909" y="812504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4" name="Circle"/>
            <p:cNvSpPr/>
            <p:nvPr/>
          </p:nvSpPr>
          <p:spPr>
            <a:xfrm>
              <a:off x="2169850" y="916118"/>
              <a:ext cx="357189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5" name="O3"/>
            <p:cNvSpPr/>
            <p:nvPr/>
          </p:nvSpPr>
          <p:spPr>
            <a:xfrm>
              <a:off x="2374717" y="178732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806" name="Rounded Rectangle"/>
            <p:cNvSpPr/>
            <p:nvPr/>
          </p:nvSpPr>
          <p:spPr>
            <a:xfrm>
              <a:off x="2802401" y="812504"/>
              <a:ext cx="905219" cy="1339454"/>
            </a:xfrm>
            <a:prstGeom prst="roundRect">
              <a:avLst>
                <a:gd name="adj" fmla="val 2959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7" name="Circle"/>
            <p:cNvSpPr/>
            <p:nvPr/>
          </p:nvSpPr>
          <p:spPr>
            <a:xfrm>
              <a:off x="3076794" y="916118"/>
              <a:ext cx="357189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08" name="O4"/>
            <p:cNvSpPr/>
            <p:nvPr/>
          </p:nvSpPr>
          <p:spPr>
            <a:xfrm>
              <a:off x="3233020" y="1809389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4</a:t>
              </a:r>
            </a:p>
          </p:txBody>
        </p:sp>
        <p:sp>
          <p:nvSpPr>
            <p:cNvPr id="809" name="Rounded Rectangle"/>
            <p:cNvSpPr/>
            <p:nvPr/>
          </p:nvSpPr>
          <p:spPr>
            <a:xfrm>
              <a:off x="3783008" y="817136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0" name="Circle"/>
            <p:cNvSpPr/>
            <p:nvPr/>
          </p:nvSpPr>
          <p:spPr>
            <a:xfrm>
              <a:off x="4354886" y="916118"/>
              <a:ext cx="357188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1" name="O5"/>
            <p:cNvSpPr/>
            <p:nvPr/>
          </p:nvSpPr>
          <p:spPr>
            <a:xfrm>
              <a:off x="4520180" y="179153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812" name="Rounded Rectangle"/>
            <p:cNvSpPr/>
            <p:nvPr/>
          </p:nvSpPr>
          <p:spPr>
            <a:xfrm>
              <a:off x="5299875" y="816707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3" name="Circle"/>
            <p:cNvSpPr/>
            <p:nvPr/>
          </p:nvSpPr>
          <p:spPr>
            <a:xfrm>
              <a:off x="5485210" y="920321"/>
              <a:ext cx="357189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14" name="O6"/>
            <p:cNvSpPr/>
            <p:nvPr/>
          </p:nvSpPr>
          <p:spPr>
            <a:xfrm>
              <a:off x="5650504" y="1791530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815" name="Objects are marked in Gray to be evaluated"/>
            <p:cNvSpPr/>
            <p:nvPr/>
          </p:nvSpPr>
          <p:spPr>
            <a:xfrm>
              <a:off x="5399738" y="30966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Objects are marked in Gray to be evaluated</a:t>
              </a:r>
            </a:p>
          </p:txBody>
        </p:sp>
      </p:grpSp>
      <p:grpSp>
        <p:nvGrpSpPr>
          <p:cNvPr id="838" name="Group"/>
          <p:cNvGrpSpPr/>
          <p:nvPr/>
        </p:nvGrpSpPr>
        <p:grpSpPr>
          <a:xfrm>
            <a:off x="3518568" y="5450073"/>
            <a:ext cx="17233306" cy="2776016"/>
            <a:chOff x="0" y="309661"/>
            <a:chExt cx="17233304" cy="2776014"/>
          </a:xfrm>
        </p:grpSpPr>
        <p:sp>
          <p:nvSpPr>
            <p:cNvPr id="817" name="Free Space"/>
            <p:cNvSpPr/>
            <p:nvPr/>
          </p:nvSpPr>
          <p:spPr>
            <a:xfrm>
              <a:off x="0" y="698502"/>
              <a:ext cx="14055329" cy="1589485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Free Space    </a:t>
              </a:r>
            </a:p>
          </p:txBody>
        </p:sp>
        <p:sp>
          <p:nvSpPr>
            <p:cNvPr id="818" name="Mark"/>
            <p:cNvSpPr/>
            <p:nvPr/>
          </p:nvSpPr>
          <p:spPr>
            <a:xfrm>
              <a:off x="14200451" y="818791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Mark</a:t>
              </a:r>
            </a:p>
          </p:txBody>
        </p:sp>
        <p:sp>
          <p:nvSpPr>
            <p:cNvPr id="819" name="Rounded Rectangle"/>
            <p:cNvSpPr/>
            <p:nvPr/>
          </p:nvSpPr>
          <p:spPr>
            <a:xfrm>
              <a:off x="100630" y="818791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0" name="Circle"/>
            <p:cNvSpPr/>
            <p:nvPr/>
          </p:nvSpPr>
          <p:spPr>
            <a:xfrm>
              <a:off x="259091" y="922405"/>
              <a:ext cx="352093" cy="35209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1" name="O1"/>
            <p:cNvSpPr/>
            <p:nvPr/>
          </p:nvSpPr>
          <p:spPr>
            <a:xfrm>
              <a:off x="442244" y="179781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822" name="Rounded Rectangle"/>
            <p:cNvSpPr/>
            <p:nvPr/>
          </p:nvSpPr>
          <p:spPr>
            <a:xfrm>
              <a:off x="873715" y="818791"/>
              <a:ext cx="1045823" cy="1339454"/>
            </a:xfrm>
            <a:prstGeom prst="roundRect">
              <a:avLst>
                <a:gd name="adj" fmla="val 25615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3" name="Circle"/>
            <p:cNvSpPr/>
            <p:nvPr/>
          </p:nvSpPr>
          <p:spPr>
            <a:xfrm>
              <a:off x="1201925" y="922405"/>
              <a:ext cx="357189" cy="3571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4" name="O2"/>
            <p:cNvSpPr/>
            <p:nvPr/>
          </p:nvSpPr>
          <p:spPr>
            <a:xfrm>
              <a:off x="1380141" y="179781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2</a:t>
              </a:r>
            </a:p>
          </p:txBody>
        </p:sp>
        <p:sp>
          <p:nvSpPr>
            <p:cNvPr id="825" name="Rounded Rectangle"/>
            <p:cNvSpPr/>
            <p:nvPr/>
          </p:nvSpPr>
          <p:spPr>
            <a:xfrm>
              <a:off x="1991544" y="818791"/>
              <a:ext cx="727103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6" name="Circle"/>
            <p:cNvSpPr/>
            <p:nvPr/>
          </p:nvSpPr>
          <p:spPr>
            <a:xfrm>
              <a:off x="2161485" y="922405"/>
              <a:ext cx="357188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7" name="O3"/>
            <p:cNvSpPr/>
            <p:nvPr/>
          </p:nvSpPr>
          <p:spPr>
            <a:xfrm>
              <a:off x="2366352" y="179361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828" name="Rounded Rectangle"/>
            <p:cNvSpPr/>
            <p:nvPr/>
          </p:nvSpPr>
          <p:spPr>
            <a:xfrm>
              <a:off x="2794036" y="818791"/>
              <a:ext cx="905218" cy="1339454"/>
            </a:xfrm>
            <a:prstGeom prst="roundRect">
              <a:avLst>
                <a:gd name="adj" fmla="val 2959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29" name="Circle"/>
            <p:cNvSpPr/>
            <p:nvPr/>
          </p:nvSpPr>
          <p:spPr>
            <a:xfrm>
              <a:off x="3068429" y="922405"/>
              <a:ext cx="357189" cy="357188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0" name="O4"/>
            <p:cNvSpPr/>
            <p:nvPr/>
          </p:nvSpPr>
          <p:spPr>
            <a:xfrm>
              <a:off x="3224655" y="1815676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4</a:t>
              </a:r>
            </a:p>
          </p:txBody>
        </p:sp>
        <p:sp>
          <p:nvSpPr>
            <p:cNvPr id="831" name="Rounded Rectangle"/>
            <p:cNvSpPr/>
            <p:nvPr/>
          </p:nvSpPr>
          <p:spPr>
            <a:xfrm>
              <a:off x="3774642" y="823423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2" name="Circle"/>
            <p:cNvSpPr/>
            <p:nvPr/>
          </p:nvSpPr>
          <p:spPr>
            <a:xfrm>
              <a:off x="4346521" y="922405"/>
              <a:ext cx="357188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3" name="O5"/>
            <p:cNvSpPr/>
            <p:nvPr/>
          </p:nvSpPr>
          <p:spPr>
            <a:xfrm>
              <a:off x="4511815" y="179781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834" name="Rounded Rectangle"/>
            <p:cNvSpPr/>
            <p:nvPr/>
          </p:nvSpPr>
          <p:spPr>
            <a:xfrm>
              <a:off x="5291509" y="822994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5" name="Circle"/>
            <p:cNvSpPr/>
            <p:nvPr/>
          </p:nvSpPr>
          <p:spPr>
            <a:xfrm>
              <a:off x="5476844" y="926608"/>
              <a:ext cx="357189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36" name="O6"/>
            <p:cNvSpPr/>
            <p:nvPr/>
          </p:nvSpPr>
          <p:spPr>
            <a:xfrm>
              <a:off x="5642138" y="1797817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837" name="Live objects are marked Black, Dead objects are marked White"/>
            <p:cNvSpPr/>
            <p:nvPr/>
          </p:nvSpPr>
          <p:spPr>
            <a:xfrm>
              <a:off x="7714691" y="30966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Live objects are marked Black, Dead objects are marked White</a:t>
              </a:r>
            </a:p>
          </p:txBody>
        </p:sp>
      </p:grpSp>
      <p:grpSp>
        <p:nvGrpSpPr>
          <p:cNvPr id="854" name="Group"/>
          <p:cNvGrpSpPr/>
          <p:nvPr/>
        </p:nvGrpSpPr>
        <p:grpSpPr>
          <a:xfrm>
            <a:off x="3454245" y="7803296"/>
            <a:ext cx="17297629" cy="2290108"/>
            <a:chOff x="0" y="11772"/>
            <a:chExt cx="17297627" cy="2290106"/>
          </a:xfrm>
        </p:grpSpPr>
        <p:sp>
          <p:nvSpPr>
            <p:cNvPr id="839" name="Free Space"/>
            <p:cNvSpPr/>
            <p:nvPr/>
          </p:nvSpPr>
          <p:spPr>
            <a:xfrm>
              <a:off x="64323" y="712394"/>
              <a:ext cx="14055329" cy="1589485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Free Space    </a:t>
              </a:r>
            </a:p>
          </p:txBody>
        </p:sp>
        <p:sp>
          <p:nvSpPr>
            <p:cNvPr id="840" name="Sweep"/>
            <p:cNvSpPr/>
            <p:nvPr/>
          </p:nvSpPr>
          <p:spPr>
            <a:xfrm>
              <a:off x="14264774" y="837315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Sweep</a:t>
              </a:r>
            </a:p>
          </p:txBody>
        </p:sp>
        <p:sp>
          <p:nvSpPr>
            <p:cNvPr id="841" name="Rounded Rectangle"/>
            <p:cNvSpPr/>
            <p:nvPr/>
          </p:nvSpPr>
          <p:spPr>
            <a:xfrm>
              <a:off x="173584" y="855363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2" name="Circle"/>
            <p:cNvSpPr/>
            <p:nvPr/>
          </p:nvSpPr>
          <p:spPr>
            <a:xfrm>
              <a:off x="332045" y="958977"/>
              <a:ext cx="352093" cy="352094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3" name="O1"/>
            <p:cNvSpPr txBox="1"/>
            <p:nvPr/>
          </p:nvSpPr>
          <p:spPr>
            <a:xfrm>
              <a:off x="196148" y="1441129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844" name="Rounded Rectangle"/>
            <p:cNvSpPr/>
            <p:nvPr/>
          </p:nvSpPr>
          <p:spPr>
            <a:xfrm>
              <a:off x="2064498" y="855363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5" name="Circle"/>
            <p:cNvSpPr/>
            <p:nvPr/>
          </p:nvSpPr>
          <p:spPr>
            <a:xfrm>
              <a:off x="2234439" y="958977"/>
              <a:ext cx="357189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6" name="O3"/>
            <p:cNvSpPr txBox="1"/>
            <p:nvPr/>
          </p:nvSpPr>
          <p:spPr>
            <a:xfrm>
              <a:off x="2120255" y="1436926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847" name="Rounded Rectangle"/>
            <p:cNvSpPr/>
            <p:nvPr/>
          </p:nvSpPr>
          <p:spPr>
            <a:xfrm>
              <a:off x="3847597" y="859995"/>
              <a:ext cx="1441478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8" name="Circle"/>
            <p:cNvSpPr/>
            <p:nvPr/>
          </p:nvSpPr>
          <p:spPr>
            <a:xfrm>
              <a:off x="4419475" y="958977"/>
              <a:ext cx="357188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49" name="O5"/>
            <p:cNvSpPr txBox="1"/>
            <p:nvPr/>
          </p:nvSpPr>
          <p:spPr>
            <a:xfrm>
              <a:off x="4265719" y="1441129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850" name="Rounded Rectangle"/>
            <p:cNvSpPr/>
            <p:nvPr/>
          </p:nvSpPr>
          <p:spPr>
            <a:xfrm>
              <a:off x="5364464" y="859566"/>
              <a:ext cx="727103" cy="1339455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1" name="Circle"/>
            <p:cNvSpPr/>
            <p:nvPr/>
          </p:nvSpPr>
          <p:spPr>
            <a:xfrm>
              <a:off x="5549799" y="963181"/>
              <a:ext cx="357188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2" name="O6"/>
            <p:cNvSpPr txBox="1"/>
            <p:nvPr/>
          </p:nvSpPr>
          <p:spPr>
            <a:xfrm>
              <a:off x="5396042" y="1441129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853" name="Dead objects are swept off"/>
            <p:cNvSpPr txBox="1"/>
            <p:nvPr/>
          </p:nvSpPr>
          <p:spPr>
            <a:xfrm>
              <a:off x="0" y="11772"/>
              <a:ext cx="6797606" cy="6193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Dead objects are swept off</a:t>
              </a:r>
            </a:p>
          </p:txBody>
        </p:sp>
      </p:grpSp>
      <p:grpSp>
        <p:nvGrpSpPr>
          <p:cNvPr id="870" name="Group"/>
          <p:cNvGrpSpPr/>
          <p:nvPr/>
        </p:nvGrpSpPr>
        <p:grpSpPr>
          <a:xfrm>
            <a:off x="3399796" y="10542814"/>
            <a:ext cx="17352078" cy="2215594"/>
            <a:chOff x="0" y="11772"/>
            <a:chExt cx="17352076" cy="2215592"/>
          </a:xfrm>
        </p:grpSpPr>
        <p:sp>
          <p:nvSpPr>
            <p:cNvPr id="855" name="Free Space"/>
            <p:cNvSpPr/>
            <p:nvPr/>
          </p:nvSpPr>
          <p:spPr>
            <a:xfrm>
              <a:off x="118772" y="637880"/>
              <a:ext cx="14055329" cy="1589486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Free Space    </a:t>
              </a:r>
            </a:p>
          </p:txBody>
        </p:sp>
        <p:sp>
          <p:nvSpPr>
            <p:cNvPr id="856" name="Compact"/>
            <p:cNvSpPr/>
            <p:nvPr/>
          </p:nvSpPr>
          <p:spPr>
            <a:xfrm>
              <a:off x="14319223" y="758169"/>
              <a:ext cx="3032854" cy="1339455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797979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Compact</a:t>
              </a:r>
            </a:p>
          </p:txBody>
        </p:sp>
        <p:sp>
          <p:nvSpPr>
            <p:cNvPr id="857" name="Rounded Rectangle"/>
            <p:cNvSpPr/>
            <p:nvPr/>
          </p:nvSpPr>
          <p:spPr>
            <a:xfrm>
              <a:off x="219668" y="766643"/>
              <a:ext cx="696898" cy="1339455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8" name="Circle"/>
            <p:cNvSpPr/>
            <p:nvPr/>
          </p:nvSpPr>
          <p:spPr>
            <a:xfrm>
              <a:off x="378129" y="870258"/>
              <a:ext cx="352093" cy="35209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59" name="O1"/>
            <p:cNvSpPr txBox="1"/>
            <p:nvPr/>
          </p:nvSpPr>
          <p:spPr>
            <a:xfrm>
              <a:off x="242232" y="1352410"/>
              <a:ext cx="638101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860" name="Rounded Rectangle"/>
            <p:cNvSpPr/>
            <p:nvPr/>
          </p:nvSpPr>
          <p:spPr>
            <a:xfrm>
              <a:off x="985442" y="766643"/>
              <a:ext cx="727103" cy="1339455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1" name="Circle"/>
            <p:cNvSpPr/>
            <p:nvPr/>
          </p:nvSpPr>
          <p:spPr>
            <a:xfrm>
              <a:off x="1155383" y="870258"/>
              <a:ext cx="357188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2" name="O3"/>
            <p:cNvSpPr txBox="1"/>
            <p:nvPr/>
          </p:nvSpPr>
          <p:spPr>
            <a:xfrm>
              <a:off x="1041199" y="1348207"/>
              <a:ext cx="638102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863" name="Rounded Rectangle"/>
            <p:cNvSpPr/>
            <p:nvPr/>
          </p:nvSpPr>
          <p:spPr>
            <a:xfrm>
              <a:off x="1768415" y="771276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4" name="Circle"/>
            <p:cNvSpPr/>
            <p:nvPr/>
          </p:nvSpPr>
          <p:spPr>
            <a:xfrm>
              <a:off x="2340293" y="870258"/>
              <a:ext cx="357188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5" name="O5"/>
            <p:cNvSpPr txBox="1"/>
            <p:nvPr/>
          </p:nvSpPr>
          <p:spPr>
            <a:xfrm>
              <a:off x="2186537" y="1352411"/>
              <a:ext cx="638101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866" name="Rounded Rectangle"/>
            <p:cNvSpPr/>
            <p:nvPr/>
          </p:nvSpPr>
          <p:spPr>
            <a:xfrm>
              <a:off x="3267423" y="770847"/>
              <a:ext cx="727103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7" name="Circle"/>
            <p:cNvSpPr/>
            <p:nvPr/>
          </p:nvSpPr>
          <p:spPr>
            <a:xfrm>
              <a:off x="3452758" y="874461"/>
              <a:ext cx="357188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68" name="O6"/>
            <p:cNvSpPr txBox="1"/>
            <p:nvPr/>
          </p:nvSpPr>
          <p:spPr>
            <a:xfrm>
              <a:off x="3299002" y="1352410"/>
              <a:ext cx="638101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869" name="[Optional step] Compact objects to create contiguous free space"/>
            <p:cNvSpPr txBox="1"/>
            <p:nvPr/>
          </p:nvSpPr>
          <p:spPr>
            <a:xfrm>
              <a:off x="0" y="11772"/>
              <a:ext cx="16315020" cy="6193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>
                <a:defRPr sz="3200">
                  <a:solidFill>
                    <a:srgbClr val="000000"/>
                  </a:solidFill>
                </a:defRPr>
              </a:pPr>
              <a:r>
                <a:rPr>
                  <a:solidFill>
                    <a:srgbClr val="797979"/>
                  </a:solidFill>
                </a:rPr>
                <a:t>[Optional step]</a:t>
              </a:r>
              <a:r>
                <a:t> Compact objects to create contiguous free space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8" grpId="1"/>
      <p:bldP build="whole" bldLvl="1" animBg="1" rev="0" advAuto="0" spid="854" grpId="2"/>
      <p:bldP build="whole" bldLvl="1" animBg="1" rev="0" advAuto="0" spid="870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opy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Copying</a:t>
            </a:r>
          </a:p>
        </p:txBody>
      </p:sp>
      <p:sp>
        <p:nvSpPr>
          <p:cNvPr id="8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4" name="Patterns in GC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Patterns in GC</a:t>
            </a:r>
          </a:p>
        </p:txBody>
      </p:sp>
      <p:grpSp>
        <p:nvGrpSpPr>
          <p:cNvPr id="911" name="Group"/>
          <p:cNvGrpSpPr/>
          <p:nvPr/>
        </p:nvGrpSpPr>
        <p:grpSpPr>
          <a:xfrm>
            <a:off x="3518568" y="8159281"/>
            <a:ext cx="17233306" cy="2717464"/>
            <a:chOff x="0" y="309661"/>
            <a:chExt cx="17233304" cy="2717463"/>
          </a:xfrm>
        </p:grpSpPr>
        <p:sp>
          <p:nvSpPr>
            <p:cNvPr id="875" name="“From” Region…"/>
            <p:cNvSpPr/>
            <p:nvPr/>
          </p:nvSpPr>
          <p:spPr>
            <a:xfrm>
              <a:off x="0" y="654300"/>
              <a:ext cx="14055329" cy="1589485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r"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“From” Region</a:t>
              </a:r>
            </a:p>
            <a:p>
              <a:pPr algn="r"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Free Space    </a:t>
              </a:r>
            </a:p>
          </p:txBody>
        </p:sp>
        <p:sp>
          <p:nvSpPr>
            <p:cNvPr id="876" name="Rectangle"/>
            <p:cNvSpPr/>
            <p:nvPr/>
          </p:nvSpPr>
          <p:spPr>
            <a:xfrm>
              <a:off x="37546" y="700190"/>
              <a:ext cx="6946052" cy="1497705"/>
            </a:xfrm>
            <a:prstGeom prst="rect">
              <a:avLst/>
            </a:prstGeom>
            <a:solidFill>
              <a:schemeClr val="accent5">
                <a:hueOff val="89162"/>
                <a:satOff val="9554"/>
                <a:lumOff val="16296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895" name="Group"/>
            <p:cNvGrpSpPr/>
            <p:nvPr/>
          </p:nvGrpSpPr>
          <p:grpSpPr>
            <a:xfrm>
              <a:off x="113294" y="760240"/>
              <a:ext cx="6811510" cy="2266886"/>
              <a:chOff x="0" y="0"/>
              <a:chExt cx="6811508" cy="2266885"/>
            </a:xfrm>
          </p:grpSpPr>
          <p:sp>
            <p:nvSpPr>
              <p:cNvPr id="877" name="Rounded Rectangle"/>
              <p:cNvSpPr/>
              <p:nvPr/>
            </p:nvSpPr>
            <p:spPr>
              <a:xfrm>
                <a:off x="0" y="0"/>
                <a:ext cx="696897" cy="1339454"/>
              </a:xfrm>
              <a:prstGeom prst="roundRect">
                <a:avLst>
                  <a:gd name="adj" fmla="val 38441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78" name="Circle"/>
              <p:cNvSpPr/>
              <p:nvPr/>
            </p:nvSpPr>
            <p:spPr>
              <a:xfrm>
                <a:off x="158460" y="103614"/>
                <a:ext cx="352093" cy="352093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79" name="O1"/>
              <p:cNvSpPr/>
              <p:nvPr/>
            </p:nvSpPr>
            <p:spPr>
              <a:xfrm>
                <a:off x="341613" y="979025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1</a:t>
                </a:r>
              </a:p>
            </p:txBody>
          </p:sp>
          <p:sp>
            <p:nvSpPr>
              <p:cNvPr id="880" name="Rounded Rectangle"/>
              <p:cNvSpPr/>
              <p:nvPr/>
            </p:nvSpPr>
            <p:spPr>
              <a:xfrm>
                <a:off x="773084" y="0"/>
                <a:ext cx="1045823" cy="1339454"/>
              </a:xfrm>
              <a:prstGeom prst="roundRect">
                <a:avLst>
                  <a:gd name="adj" fmla="val 25615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1" name="Circle"/>
              <p:cNvSpPr/>
              <p:nvPr/>
            </p:nvSpPr>
            <p:spPr>
              <a:xfrm>
                <a:off x="1101295" y="103614"/>
                <a:ext cx="357188" cy="35718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2" name="O2"/>
              <p:cNvSpPr/>
              <p:nvPr/>
            </p:nvSpPr>
            <p:spPr>
              <a:xfrm>
                <a:off x="1279511" y="979025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2</a:t>
                </a:r>
              </a:p>
            </p:txBody>
          </p:sp>
          <p:sp>
            <p:nvSpPr>
              <p:cNvPr id="883" name="Rounded Rectangle"/>
              <p:cNvSpPr/>
              <p:nvPr/>
            </p:nvSpPr>
            <p:spPr>
              <a:xfrm>
                <a:off x="1890913" y="0"/>
                <a:ext cx="727104" cy="1339454"/>
              </a:xfrm>
              <a:prstGeom prst="roundRect">
                <a:avLst>
                  <a:gd name="adj" fmla="val 36844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4" name="Circle"/>
              <p:cNvSpPr/>
              <p:nvPr/>
            </p:nvSpPr>
            <p:spPr>
              <a:xfrm>
                <a:off x="2060854" y="103614"/>
                <a:ext cx="357189" cy="3571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5" name="O3"/>
              <p:cNvSpPr/>
              <p:nvPr/>
            </p:nvSpPr>
            <p:spPr>
              <a:xfrm>
                <a:off x="2265721" y="974822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3</a:t>
                </a:r>
              </a:p>
            </p:txBody>
          </p:sp>
          <p:sp>
            <p:nvSpPr>
              <p:cNvPr id="886" name="Rounded Rectangle"/>
              <p:cNvSpPr/>
              <p:nvPr/>
            </p:nvSpPr>
            <p:spPr>
              <a:xfrm>
                <a:off x="2693405" y="0"/>
                <a:ext cx="905219" cy="1339454"/>
              </a:xfrm>
              <a:prstGeom prst="roundRect">
                <a:avLst>
                  <a:gd name="adj" fmla="val 29594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7" name="Circle"/>
              <p:cNvSpPr/>
              <p:nvPr/>
            </p:nvSpPr>
            <p:spPr>
              <a:xfrm>
                <a:off x="2967799" y="103614"/>
                <a:ext cx="357188" cy="35718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88" name="O4"/>
              <p:cNvSpPr/>
              <p:nvPr/>
            </p:nvSpPr>
            <p:spPr>
              <a:xfrm>
                <a:off x="3124024" y="996885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4</a:t>
                </a:r>
              </a:p>
            </p:txBody>
          </p:sp>
          <p:sp>
            <p:nvSpPr>
              <p:cNvPr id="889" name="Rounded Rectangle"/>
              <p:cNvSpPr/>
              <p:nvPr/>
            </p:nvSpPr>
            <p:spPr>
              <a:xfrm>
                <a:off x="3674012" y="4632"/>
                <a:ext cx="1441479" cy="1339454"/>
              </a:xfrm>
              <a:prstGeom prst="roundRect">
                <a:avLst>
                  <a:gd name="adj" fmla="val 20000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4245890" y="103614"/>
                <a:ext cx="357188" cy="3571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1" name="O5"/>
              <p:cNvSpPr/>
              <p:nvPr/>
            </p:nvSpPr>
            <p:spPr>
              <a:xfrm>
                <a:off x="4411184" y="979025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5</a:t>
                </a:r>
              </a:p>
            </p:txBody>
          </p:sp>
          <p:sp>
            <p:nvSpPr>
              <p:cNvPr id="892" name="Rounded Rectangle"/>
              <p:cNvSpPr/>
              <p:nvPr/>
            </p:nvSpPr>
            <p:spPr>
              <a:xfrm>
                <a:off x="5190878" y="4203"/>
                <a:ext cx="727104" cy="1339454"/>
              </a:xfrm>
              <a:prstGeom prst="roundRect">
                <a:avLst>
                  <a:gd name="adj" fmla="val 36844"/>
                </a:avLst>
              </a:prstGeom>
              <a:solidFill>
                <a:schemeClr val="accent3">
                  <a:hueOff val="-365725"/>
                  <a:satOff val="-32500"/>
                  <a:lumOff val="18235"/>
                </a:schemeClr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3" name="Circle"/>
              <p:cNvSpPr/>
              <p:nvPr/>
            </p:nvSpPr>
            <p:spPr>
              <a:xfrm>
                <a:off x="5376214" y="107817"/>
                <a:ext cx="357188" cy="357188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894" name="O6"/>
              <p:cNvSpPr/>
              <p:nvPr/>
            </p:nvSpPr>
            <p:spPr>
              <a:xfrm>
                <a:off x="5541508" y="979025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t>O</a:t>
                </a:r>
                <a:r>
                  <a:rPr sz="2600"/>
                  <a:t>6</a:t>
                </a:r>
              </a:p>
            </p:txBody>
          </p:sp>
        </p:grpSp>
        <p:sp>
          <p:nvSpPr>
            <p:cNvPr id="896" name="Copy"/>
            <p:cNvSpPr/>
            <p:nvPr/>
          </p:nvSpPr>
          <p:spPr>
            <a:xfrm>
              <a:off x="14200451" y="779221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Copy</a:t>
              </a:r>
            </a:p>
          </p:txBody>
        </p:sp>
        <p:sp>
          <p:nvSpPr>
            <p:cNvPr id="897" name="Live objects marked Black copied to To region"/>
            <p:cNvSpPr/>
            <p:nvPr/>
          </p:nvSpPr>
          <p:spPr>
            <a:xfrm>
              <a:off x="5785564" y="30966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 sz="3200">
                  <a:solidFill>
                    <a:srgbClr val="000000"/>
                  </a:solidFill>
                </a:defRPr>
              </a:pPr>
              <a:r>
                <a:t>Live objects marked Black copied to </a:t>
              </a:r>
              <a:r>
                <a:rPr>
                  <a:solidFill>
                    <a:srgbClr val="0433FF"/>
                  </a:solidFill>
                </a:rPr>
                <a:t>To</a:t>
              </a:r>
              <a:r>
                <a:t> region</a:t>
              </a:r>
            </a:p>
          </p:txBody>
        </p:sp>
        <p:sp>
          <p:nvSpPr>
            <p:cNvPr id="898" name="Line"/>
            <p:cNvSpPr/>
            <p:nvPr/>
          </p:nvSpPr>
          <p:spPr>
            <a:xfrm flipV="1">
              <a:off x="7030368" y="654299"/>
              <a:ext cx="1" cy="159887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899" name="Rounded Rectangle"/>
            <p:cNvSpPr/>
            <p:nvPr/>
          </p:nvSpPr>
          <p:spPr>
            <a:xfrm>
              <a:off x="7143356" y="765329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0" name="Circle"/>
            <p:cNvSpPr/>
            <p:nvPr/>
          </p:nvSpPr>
          <p:spPr>
            <a:xfrm>
              <a:off x="7301817" y="868944"/>
              <a:ext cx="352093" cy="35209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1" name="O1"/>
            <p:cNvSpPr/>
            <p:nvPr/>
          </p:nvSpPr>
          <p:spPr>
            <a:xfrm>
              <a:off x="7484970" y="174435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902" name="Rounded Rectangle"/>
            <p:cNvSpPr/>
            <p:nvPr/>
          </p:nvSpPr>
          <p:spPr>
            <a:xfrm>
              <a:off x="7909129" y="765329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3" name="Circle"/>
            <p:cNvSpPr/>
            <p:nvPr/>
          </p:nvSpPr>
          <p:spPr>
            <a:xfrm>
              <a:off x="8079070" y="868944"/>
              <a:ext cx="357189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4" name="O3"/>
            <p:cNvSpPr/>
            <p:nvPr/>
          </p:nvSpPr>
          <p:spPr>
            <a:xfrm>
              <a:off x="8283937" y="174015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905" name="Rounded Rectangle"/>
            <p:cNvSpPr/>
            <p:nvPr/>
          </p:nvSpPr>
          <p:spPr>
            <a:xfrm>
              <a:off x="8692103" y="769962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6" name="Circle"/>
            <p:cNvSpPr/>
            <p:nvPr/>
          </p:nvSpPr>
          <p:spPr>
            <a:xfrm>
              <a:off x="9263980" y="868944"/>
              <a:ext cx="357188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7" name="O5"/>
            <p:cNvSpPr/>
            <p:nvPr/>
          </p:nvSpPr>
          <p:spPr>
            <a:xfrm>
              <a:off x="9429274" y="1744356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908" name="Rounded Rectangle"/>
            <p:cNvSpPr/>
            <p:nvPr/>
          </p:nvSpPr>
          <p:spPr>
            <a:xfrm>
              <a:off x="10191109" y="769532"/>
              <a:ext cx="727104" cy="1339455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09" name="Circle"/>
            <p:cNvSpPr/>
            <p:nvPr/>
          </p:nvSpPr>
          <p:spPr>
            <a:xfrm>
              <a:off x="10376445" y="873147"/>
              <a:ext cx="357189" cy="35718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0" name="O6"/>
            <p:cNvSpPr/>
            <p:nvPr/>
          </p:nvSpPr>
          <p:spPr>
            <a:xfrm>
              <a:off x="10541739" y="174435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</p:grpSp>
      <p:grpSp>
        <p:nvGrpSpPr>
          <p:cNvPr id="929" name="Group"/>
          <p:cNvGrpSpPr/>
          <p:nvPr/>
        </p:nvGrpSpPr>
        <p:grpSpPr>
          <a:xfrm>
            <a:off x="3454245" y="2477525"/>
            <a:ext cx="17297629" cy="2285870"/>
            <a:chOff x="0" y="11772"/>
            <a:chExt cx="17297627" cy="2285868"/>
          </a:xfrm>
        </p:grpSpPr>
        <p:sp>
          <p:nvSpPr>
            <p:cNvPr id="912" name="“From”             ."/>
            <p:cNvSpPr/>
            <p:nvPr/>
          </p:nvSpPr>
          <p:spPr>
            <a:xfrm>
              <a:off x="64323" y="712393"/>
              <a:ext cx="14055329" cy="1581011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“From”             .</a:t>
              </a:r>
            </a:p>
          </p:txBody>
        </p:sp>
        <p:sp>
          <p:nvSpPr>
            <p:cNvPr id="913" name="Memory"/>
            <p:cNvSpPr/>
            <p:nvPr/>
          </p:nvSpPr>
          <p:spPr>
            <a:xfrm>
              <a:off x="14264774" y="832682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Memory</a:t>
              </a:r>
            </a:p>
          </p:txBody>
        </p:sp>
        <p:sp>
          <p:nvSpPr>
            <p:cNvPr id="914" name="Rounded Rectangle"/>
            <p:cNvSpPr/>
            <p:nvPr/>
          </p:nvSpPr>
          <p:spPr>
            <a:xfrm>
              <a:off x="173319" y="824276"/>
              <a:ext cx="696897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5" name="O1"/>
            <p:cNvSpPr txBox="1"/>
            <p:nvPr/>
          </p:nvSpPr>
          <p:spPr>
            <a:xfrm>
              <a:off x="195882" y="1410042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916" name="Rounded Rectangle"/>
            <p:cNvSpPr/>
            <p:nvPr/>
          </p:nvSpPr>
          <p:spPr>
            <a:xfrm>
              <a:off x="946403" y="824276"/>
              <a:ext cx="1045823" cy="1339454"/>
            </a:xfrm>
            <a:prstGeom prst="roundRect">
              <a:avLst>
                <a:gd name="adj" fmla="val 25615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7" name="O2"/>
            <p:cNvSpPr txBox="1"/>
            <p:nvPr/>
          </p:nvSpPr>
          <p:spPr>
            <a:xfrm>
              <a:off x="1133779" y="1410042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2</a:t>
              </a:r>
            </a:p>
          </p:txBody>
        </p:sp>
        <p:sp>
          <p:nvSpPr>
            <p:cNvPr id="918" name="Rounded Rectangle"/>
            <p:cNvSpPr/>
            <p:nvPr/>
          </p:nvSpPr>
          <p:spPr>
            <a:xfrm>
              <a:off x="2064232" y="824276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19" name="O3"/>
            <p:cNvSpPr txBox="1"/>
            <p:nvPr/>
          </p:nvSpPr>
          <p:spPr>
            <a:xfrm>
              <a:off x="2119989" y="1405839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920" name="Rounded Rectangle"/>
            <p:cNvSpPr/>
            <p:nvPr/>
          </p:nvSpPr>
          <p:spPr>
            <a:xfrm>
              <a:off x="2866724" y="824276"/>
              <a:ext cx="905219" cy="1339454"/>
            </a:xfrm>
            <a:prstGeom prst="roundRect">
              <a:avLst>
                <a:gd name="adj" fmla="val 2959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21" name="O4"/>
            <p:cNvSpPr txBox="1"/>
            <p:nvPr/>
          </p:nvSpPr>
          <p:spPr>
            <a:xfrm>
              <a:off x="2978293" y="1427902"/>
              <a:ext cx="638101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4</a:t>
              </a:r>
            </a:p>
          </p:txBody>
        </p:sp>
        <p:sp>
          <p:nvSpPr>
            <p:cNvPr id="922" name="Rounded Rectangle"/>
            <p:cNvSpPr/>
            <p:nvPr/>
          </p:nvSpPr>
          <p:spPr>
            <a:xfrm>
              <a:off x="3847331" y="828908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23" name="O5"/>
            <p:cNvSpPr txBox="1"/>
            <p:nvPr/>
          </p:nvSpPr>
          <p:spPr>
            <a:xfrm>
              <a:off x="4265453" y="1410042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924" name="Rounded Rectangle"/>
            <p:cNvSpPr/>
            <p:nvPr/>
          </p:nvSpPr>
          <p:spPr>
            <a:xfrm>
              <a:off x="5364198" y="828479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25" name="O6"/>
            <p:cNvSpPr txBox="1"/>
            <p:nvPr/>
          </p:nvSpPr>
          <p:spPr>
            <a:xfrm>
              <a:off x="5395777" y="1410042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926" name="Space divided into 2 equal size areas (From and To regions)"/>
            <p:cNvSpPr txBox="1"/>
            <p:nvPr/>
          </p:nvSpPr>
          <p:spPr>
            <a:xfrm>
              <a:off x="0" y="11772"/>
              <a:ext cx="15302541" cy="6193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>
                <a:defRPr sz="3200">
                  <a:solidFill>
                    <a:srgbClr val="000000"/>
                  </a:solidFill>
                </a:defRPr>
              </a:pPr>
              <a:r>
                <a:t>Space divided into 2 </a:t>
              </a:r>
              <a:r>
                <a:rPr>
                  <a:solidFill>
                    <a:srgbClr val="945200"/>
                  </a:solidFill>
                </a:rPr>
                <a:t>equal size</a:t>
              </a:r>
              <a:r>
                <a:t> areas (</a:t>
              </a:r>
              <a:r>
                <a:rPr>
                  <a:solidFill>
                    <a:srgbClr val="0433FF"/>
                  </a:solidFill>
                </a:rPr>
                <a:t>From</a:t>
              </a:r>
              <a:r>
                <a:t> and </a:t>
              </a:r>
              <a:r>
                <a:rPr>
                  <a:solidFill>
                    <a:srgbClr val="0433FF"/>
                  </a:solidFill>
                </a:rPr>
                <a:t>To</a:t>
              </a:r>
              <a:r>
                <a:t> regions)</a:t>
              </a:r>
            </a:p>
          </p:txBody>
        </p:sp>
        <p:sp>
          <p:nvSpPr>
            <p:cNvPr id="927" name="Line"/>
            <p:cNvSpPr/>
            <p:nvPr/>
          </p:nvSpPr>
          <p:spPr>
            <a:xfrm flipV="1">
              <a:off x="7091986" y="698771"/>
              <a:ext cx="1" cy="159887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28" name="“To” Region…"/>
            <p:cNvSpPr/>
            <p:nvPr/>
          </p:nvSpPr>
          <p:spPr>
            <a:xfrm>
              <a:off x="7133121" y="756698"/>
              <a:ext cx="6946053" cy="1497705"/>
            </a:xfrm>
            <a:prstGeom prst="rect">
              <a:avLst/>
            </a:prstGeom>
            <a:solidFill>
              <a:schemeClr val="accent5">
                <a:hueOff val="89162"/>
                <a:satOff val="9554"/>
                <a:lumOff val="16296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“To” Region</a:t>
              </a:r>
            </a:p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No Objects allocated here</a:t>
              </a:r>
            </a:p>
          </p:txBody>
        </p:sp>
      </p:grpSp>
      <p:grpSp>
        <p:nvGrpSpPr>
          <p:cNvPr id="947" name="Group"/>
          <p:cNvGrpSpPr/>
          <p:nvPr/>
        </p:nvGrpSpPr>
        <p:grpSpPr>
          <a:xfrm>
            <a:off x="3454245" y="10528187"/>
            <a:ext cx="17297629" cy="2234914"/>
            <a:chOff x="0" y="11772"/>
            <a:chExt cx="17297627" cy="2234912"/>
          </a:xfrm>
        </p:grpSpPr>
        <p:sp>
          <p:nvSpPr>
            <p:cNvPr id="930" name="“From” Region…"/>
            <p:cNvSpPr/>
            <p:nvPr/>
          </p:nvSpPr>
          <p:spPr>
            <a:xfrm>
              <a:off x="64323" y="652508"/>
              <a:ext cx="14055329" cy="1589485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r"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“From” Region</a:t>
              </a:r>
            </a:p>
            <a:p>
              <a:pPr algn="r"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Free Space    </a:t>
              </a:r>
            </a:p>
          </p:txBody>
        </p:sp>
        <p:sp>
          <p:nvSpPr>
            <p:cNvPr id="931" name="Purge"/>
            <p:cNvSpPr/>
            <p:nvPr/>
          </p:nvSpPr>
          <p:spPr>
            <a:xfrm>
              <a:off x="14264774" y="772797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Purge</a:t>
              </a:r>
            </a:p>
          </p:txBody>
        </p:sp>
        <p:sp>
          <p:nvSpPr>
            <p:cNvPr id="932" name="From region is purged. Current To region becomes new From region"/>
            <p:cNvSpPr txBox="1"/>
            <p:nvPr/>
          </p:nvSpPr>
          <p:spPr>
            <a:xfrm>
              <a:off x="0" y="11772"/>
              <a:ext cx="16585404" cy="61932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>
                <a:defRPr sz="3200">
                  <a:solidFill>
                    <a:srgbClr val="000000"/>
                  </a:solidFill>
                </a:defRPr>
              </a:pPr>
              <a:r>
                <a:t>From region is purged. Current </a:t>
              </a:r>
              <a:r>
                <a:rPr>
                  <a:solidFill>
                    <a:srgbClr val="0433FF"/>
                  </a:solidFill>
                </a:rPr>
                <a:t>To</a:t>
              </a:r>
              <a:r>
                <a:t> region becomes new </a:t>
              </a:r>
              <a:r>
                <a:rPr>
                  <a:solidFill>
                    <a:srgbClr val="0433FF"/>
                  </a:solidFill>
                </a:rPr>
                <a:t>From</a:t>
              </a:r>
              <a:r>
                <a:t> region</a:t>
              </a:r>
            </a:p>
          </p:txBody>
        </p:sp>
        <p:sp>
          <p:nvSpPr>
            <p:cNvPr id="933" name="Line"/>
            <p:cNvSpPr/>
            <p:nvPr/>
          </p:nvSpPr>
          <p:spPr>
            <a:xfrm flipV="1">
              <a:off x="7094691" y="647815"/>
              <a:ext cx="1" cy="159887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34" name="Rounded Rectangle"/>
            <p:cNvSpPr/>
            <p:nvPr/>
          </p:nvSpPr>
          <p:spPr>
            <a:xfrm>
              <a:off x="7208741" y="763537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35" name="Circle"/>
            <p:cNvSpPr/>
            <p:nvPr/>
          </p:nvSpPr>
          <p:spPr>
            <a:xfrm>
              <a:off x="7367202" y="867152"/>
              <a:ext cx="352093" cy="352093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36" name="O1"/>
            <p:cNvSpPr txBox="1"/>
            <p:nvPr/>
          </p:nvSpPr>
          <p:spPr>
            <a:xfrm>
              <a:off x="7231304" y="1349303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937" name="Rounded Rectangle"/>
            <p:cNvSpPr/>
            <p:nvPr/>
          </p:nvSpPr>
          <p:spPr>
            <a:xfrm>
              <a:off x="7974514" y="763537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38" name="Circle"/>
            <p:cNvSpPr/>
            <p:nvPr/>
          </p:nvSpPr>
          <p:spPr>
            <a:xfrm>
              <a:off x="8144455" y="867152"/>
              <a:ext cx="357189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39" name="O3"/>
            <p:cNvSpPr txBox="1"/>
            <p:nvPr/>
          </p:nvSpPr>
          <p:spPr>
            <a:xfrm>
              <a:off x="8030271" y="1345100"/>
              <a:ext cx="638102" cy="78652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940" name="Rounded Rectangle"/>
            <p:cNvSpPr/>
            <p:nvPr/>
          </p:nvSpPr>
          <p:spPr>
            <a:xfrm>
              <a:off x="8757488" y="768170"/>
              <a:ext cx="1441479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41" name="Circle"/>
            <p:cNvSpPr/>
            <p:nvPr/>
          </p:nvSpPr>
          <p:spPr>
            <a:xfrm>
              <a:off x="9329365" y="867152"/>
              <a:ext cx="357188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42" name="O5"/>
            <p:cNvSpPr txBox="1"/>
            <p:nvPr/>
          </p:nvSpPr>
          <p:spPr>
            <a:xfrm>
              <a:off x="9175608" y="1349304"/>
              <a:ext cx="638102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943" name="Rounded Rectangle"/>
            <p:cNvSpPr/>
            <p:nvPr/>
          </p:nvSpPr>
          <p:spPr>
            <a:xfrm>
              <a:off x="10256494" y="767740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44" name="Circle"/>
            <p:cNvSpPr/>
            <p:nvPr/>
          </p:nvSpPr>
          <p:spPr>
            <a:xfrm>
              <a:off x="10441830" y="871355"/>
              <a:ext cx="357189" cy="357188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45" name="O6"/>
            <p:cNvSpPr txBox="1"/>
            <p:nvPr/>
          </p:nvSpPr>
          <p:spPr>
            <a:xfrm>
              <a:off x="10288074" y="1349303"/>
              <a:ext cx="638101" cy="7865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946" name="New “To” Region…"/>
            <p:cNvSpPr/>
            <p:nvPr/>
          </p:nvSpPr>
          <p:spPr>
            <a:xfrm>
              <a:off x="119346" y="707857"/>
              <a:ext cx="6946053" cy="1497705"/>
            </a:xfrm>
            <a:prstGeom prst="rect">
              <a:avLst/>
            </a:prstGeom>
            <a:solidFill>
              <a:schemeClr val="accent5">
                <a:hueOff val="89162"/>
                <a:satOff val="9554"/>
                <a:lumOff val="16296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New “To” Region</a:t>
              </a:r>
            </a:p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No Objects allocated here</a:t>
              </a:r>
            </a:p>
          </p:txBody>
        </p:sp>
      </p:grpSp>
      <p:grpSp>
        <p:nvGrpSpPr>
          <p:cNvPr id="972" name="Group"/>
          <p:cNvGrpSpPr/>
          <p:nvPr/>
        </p:nvGrpSpPr>
        <p:grpSpPr>
          <a:xfrm>
            <a:off x="3518568" y="5553990"/>
            <a:ext cx="17233306" cy="2691733"/>
            <a:chOff x="0" y="309661"/>
            <a:chExt cx="17233304" cy="2691731"/>
          </a:xfrm>
        </p:grpSpPr>
        <p:sp>
          <p:nvSpPr>
            <p:cNvPr id="948" name="Rectangle"/>
            <p:cNvSpPr/>
            <p:nvPr/>
          </p:nvSpPr>
          <p:spPr>
            <a:xfrm>
              <a:off x="0" y="594585"/>
              <a:ext cx="14055329" cy="1589486"/>
            </a:xfrm>
            <a:prstGeom prst="rect">
              <a:avLst/>
            </a:prstGeom>
            <a:solidFill>
              <a:srgbClr val="7A81FF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49" name="GC Begin"/>
            <p:cNvSpPr/>
            <p:nvPr/>
          </p:nvSpPr>
          <p:spPr>
            <a:xfrm>
              <a:off x="14200451" y="714874"/>
              <a:ext cx="3032854" cy="1339454"/>
            </a:xfrm>
            <a:prstGeom prst="rect">
              <a:avLst/>
            </a:prstGeom>
            <a:solidFill>
              <a:srgbClr val="A9A9A9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GC Begin</a:t>
              </a:r>
            </a:p>
          </p:txBody>
        </p:sp>
        <p:sp>
          <p:nvSpPr>
            <p:cNvPr id="950" name="Line"/>
            <p:cNvSpPr/>
            <p:nvPr/>
          </p:nvSpPr>
          <p:spPr>
            <a:xfrm flipV="1">
              <a:off x="7030368" y="585200"/>
              <a:ext cx="1" cy="159887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1" name="Rounded Rectangle"/>
            <p:cNvSpPr/>
            <p:nvPr/>
          </p:nvSpPr>
          <p:spPr>
            <a:xfrm>
              <a:off x="86931" y="734508"/>
              <a:ext cx="696898" cy="1339454"/>
            </a:xfrm>
            <a:prstGeom prst="roundRect">
              <a:avLst>
                <a:gd name="adj" fmla="val 38441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2" name="Circle"/>
            <p:cNvSpPr/>
            <p:nvPr/>
          </p:nvSpPr>
          <p:spPr>
            <a:xfrm>
              <a:off x="245392" y="838122"/>
              <a:ext cx="352093" cy="352094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3" name="O1"/>
            <p:cNvSpPr/>
            <p:nvPr/>
          </p:nvSpPr>
          <p:spPr>
            <a:xfrm>
              <a:off x="428545" y="171353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1</a:t>
              </a:r>
            </a:p>
          </p:txBody>
        </p:sp>
        <p:sp>
          <p:nvSpPr>
            <p:cNvPr id="954" name="Rounded Rectangle"/>
            <p:cNvSpPr/>
            <p:nvPr/>
          </p:nvSpPr>
          <p:spPr>
            <a:xfrm>
              <a:off x="860016" y="734508"/>
              <a:ext cx="1045823" cy="1339454"/>
            </a:xfrm>
            <a:prstGeom prst="roundRect">
              <a:avLst>
                <a:gd name="adj" fmla="val 25615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5" name="Circle"/>
            <p:cNvSpPr/>
            <p:nvPr/>
          </p:nvSpPr>
          <p:spPr>
            <a:xfrm>
              <a:off x="1188227" y="838122"/>
              <a:ext cx="357188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6" name="O2"/>
            <p:cNvSpPr/>
            <p:nvPr/>
          </p:nvSpPr>
          <p:spPr>
            <a:xfrm>
              <a:off x="1366442" y="171353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2</a:t>
              </a:r>
            </a:p>
          </p:txBody>
        </p:sp>
        <p:sp>
          <p:nvSpPr>
            <p:cNvPr id="957" name="Rounded Rectangle"/>
            <p:cNvSpPr/>
            <p:nvPr/>
          </p:nvSpPr>
          <p:spPr>
            <a:xfrm>
              <a:off x="1977845" y="734508"/>
              <a:ext cx="727104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8" name="Circle"/>
            <p:cNvSpPr/>
            <p:nvPr/>
          </p:nvSpPr>
          <p:spPr>
            <a:xfrm>
              <a:off x="2147786" y="838122"/>
              <a:ext cx="357189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59" name="O3"/>
            <p:cNvSpPr/>
            <p:nvPr/>
          </p:nvSpPr>
          <p:spPr>
            <a:xfrm>
              <a:off x="2352653" y="170933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3</a:t>
              </a:r>
            </a:p>
          </p:txBody>
        </p:sp>
        <p:sp>
          <p:nvSpPr>
            <p:cNvPr id="960" name="Rounded Rectangle"/>
            <p:cNvSpPr/>
            <p:nvPr/>
          </p:nvSpPr>
          <p:spPr>
            <a:xfrm>
              <a:off x="2780337" y="734508"/>
              <a:ext cx="905219" cy="1339454"/>
            </a:xfrm>
            <a:prstGeom prst="roundRect">
              <a:avLst>
                <a:gd name="adj" fmla="val 2959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1" name="Circle"/>
            <p:cNvSpPr/>
            <p:nvPr/>
          </p:nvSpPr>
          <p:spPr>
            <a:xfrm>
              <a:off x="3054731" y="838122"/>
              <a:ext cx="357188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2" name="O4"/>
            <p:cNvSpPr/>
            <p:nvPr/>
          </p:nvSpPr>
          <p:spPr>
            <a:xfrm>
              <a:off x="3210956" y="173139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4</a:t>
              </a:r>
            </a:p>
          </p:txBody>
        </p:sp>
        <p:sp>
          <p:nvSpPr>
            <p:cNvPr id="963" name="Rounded Rectangle"/>
            <p:cNvSpPr/>
            <p:nvPr/>
          </p:nvSpPr>
          <p:spPr>
            <a:xfrm>
              <a:off x="3760944" y="739140"/>
              <a:ext cx="1441478" cy="1339454"/>
            </a:xfrm>
            <a:prstGeom prst="roundRect">
              <a:avLst>
                <a:gd name="adj" fmla="val 20000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4" name="Circle"/>
            <p:cNvSpPr/>
            <p:nvPr/>
          </p:nvSpPr>
          <p:spPr>
            <a:xfrm>
              <a:off x="4332822" y="838122"/>
              <a:ext cx="357188" cy="357189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5" name="O5"/>
            <p:cNvSpPr/>
            <p:nvPr/>
          </p:nvSpPr>
          <p:spPr>
            <a:xfrm>
              <a:off x="4498116" y="171353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5</a:t>
              </a:r>
            </a:p>
          </p:txBody>
        </p:sp>
        <p:sp>
          <p:nvSpPr>
            <p:cNvPr id="966" name="Rounded Rectangle"/>
            <p:cNvSpPr/>
            <p:nvPr/>
          </p:nvSpPr>
          <p:spPr>
            <a:xfrm>
              <a:off x="5277811" y="738711"/>
              <a:ext cx="727103" cy="1339454"/>
            </a:xfrm>
            <a:prstGeom prst="roundRect">
              <a:avLst>
                <a:gd name="adj" fmla="val 36844"/>
              </a:avLst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7" name="Circle"/>
            <p:cNvSpPr/>
            <p:nvPr/>
          </p:nvSpPr>
          <p:spPr>
            <a:xfrm>
              <a:off x="5463146" y="842325"/>
              <a:ext cx="357188" cy="357188"/>
            </a:xfrm>
            <a:prstGeom prst="ellipse">
              <a:avLst/>
            </a:prstGeom>
            <a:solidFill>
              <a:srgbClr val="79797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968" name="O6"/>
            <p:cNvSpPr/>
            <p:nvPr/>
          </p:nvSpPr>
          <p:spPr>
            <a:xfrm>
              <a:off x="5628440" y="171353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O</a:t>
              </a:r>
              <a:r>
                <a:rPr sz="2600"/>
                <a:t>6</a:t>
              </a:r>
            </a:p>
          </p:txBody>
        </p:sp>
        <p:sp>
          <p:nvSpPr>
            <p:cNvPr id="969" name="Objects are marked in Gray to be evaluated"/>
            <p:cNvSpPr/>
            <p:nvPr/>
          </p:nvSpPr>
          <p:spPr>
            <a:xfrm>
              <a:off x="5399738" y="30966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Objects are marked in Gray to be evaluated</a:t>
              </a:r>
            </a:p>
          </p:txBody>
        </p:sp>
        <p:sp>
          <p:nvSpPr>
            <p:cNvPr id="970" name="“From”             ."/>
            <p:cNvSpPr/>
            <p:nvPr/>
          </p:nvSpPr>
          <p:spPr>
            <a:xfrm>
              <a:off x="7027664" y="1462503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“From”             .</a:t>
              </a:r>
            </a:p>
          </p:txBody>
        </p:sp>
        <p:sp>
          <p:nvSpPr>
            <p:cNvPr id="971" name="“To” Region…"/>
            <p:cNvSpPr/>
            <p:nvPr/>
          </p:nvSpPr>
          <p:spPr>
            <a:xfrm>
              <a:off x="7063776" y="631017"/>
              <a:ext cx="6946052" cy="1515564"/>
            </a:xfrm>
            <a:prstGeom prst="rect">
              <a:avLst/>
            </a:prstGeom>
            <a:solidFill>
              <a:schemeClr val="accent5">
                <a:hueOff val="89162"/>
                <a:satOff val="9554"/>
                <a:lumOff val="16296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“To” Region</a:t>
              </a:r>
            </a:p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No Objects allocated here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7" grpId="3"/>
      <p:bldP build="whole" bldLvl="1" animBg="1" rev="0" advAuto="0" spid="972" grpId="1"/>
      <p:bldP build="whole" bldLvl="1" animBg="1" rev="0" advAuto="0" spid="911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omparing M/S[/C] and Copy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1842">
              <a:defRPr sz="5170"/>
            </a:lvl1pPr>
          </a:lstStyle>
          <a:p>
            <a:pPr/>
            <a:r>
              <a:t>Comparing M/S[/C] and Copying</a:t>
            </a:r>
          </a:p>
        </p:txBody>
      </p:sp>
      <p:sp>
        <p:nvSpPr>
          <p:cNvPr id="9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6" name="Patterns in GC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Patterns in GC</a:t>
            </a:r>
          </a:p>
        </p:txBody>
      </p:sp>
      <p:graphicFrame>
        <p:nvGraphicFramePr>
          <p:cNvPr id="977" name="Table"/>
          <p:cNvGraphicFramePr/>
          <p:nvPr/>
        </p:nvGraphicFramePr>
        <p:xfrm>
          <a:off x="372165" y="2525809"/>
          <a:ext cx="23652371" cy="101367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1892462"/>
                <a:gridCol w="11747208"/>
              </a:tblGrid>
              <a:tr h="1687346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+mj-lt"/>
                          <a:ea typeface="+mj-ea"/>
                          <a:cs typeface="+mj-cs"/>
                          <a:sym typeface="Monaco"/>
                        </a:rPr>
                        <a:t>Mark/Sweep[/Compact]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latin typeface="+mj-lt"/>
                          <a:ea typeface="+mj-ea"/>
                          <a:cs typeface="+mj-cs"/>
                          <a:sym typeface="Monaco"/>
                        </a:rPr>
                        <a:t>Copying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  <a:tr h="1687346"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efficient for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larger memory areas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efficient for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small memory areas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  <a:tr h="1687346"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works best on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longer-lived</a:t>
                      </a:r>
                      <a:r>
                        <a:t> objects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works best on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short-lived</a:t>
                      </a:r>
                      <a:r>
                        <a:t> objects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  <a:tr h="1687346"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incremental</a:t>
                      </a:r>
                      <a:r>
                        <a:t> or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all-at-once</a:t>
                      </a:r>
                      <a:r>
                        <a:t> collector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all-at-once</a:t>
                      </a:r>
                      <a:r>
                        <a:t> collector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  <a:tr h="1687346"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945200"/>
                          </a:solidFill>
                        </a:rPr>
                        <a:t>no extra free space needed</a:t>
                      </a:r>
                      <a:r>
                        <a:t> to run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needs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2x the memory space</a:t>
                      </a:r>
                      <a:r>
                        <a:t> to run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  <a:tr h="1687346"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concurrent</a:t>
                      </a:r>
                      <a:r>
                        <a:t> e.g. Concurrent Mark Sweep</a:t>
                      </a:r>
                      <a:br/>
                      <a:r>
                        <a:rPr>
                          <a:solidFill>
                            <a:srgbClr val="0433FF"/>
                          </a:solidFill>
                        </a:rPr>
                        <a:t>stop-the-world</a:t>
                      </a:r>
                      <a:r>
                        <a:t> e.g. Mark Sweep Compact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3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stop-the-world</a:t>
                      </a:r>
                      <a:r>
                        <a:t> collector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34343"/>
                      </a:solidFill>
                      <a:miter lim="400000"/>
                    </a:lnL>
                    <a:lnR w="12700">
                      <a:solidFill>
                        <a:srgbClr val="434343"/>
                      </a:solidFill>
                      <a:miter lim="400000"/>
                    </a:lnR>
                    <a:lnT w="12700">
                      <a:solidFill>
                        <a:srgbClr val="434343"/>
                      </a:solidFill>
                      <a:miter lim="400000"/>
                    </a:lnT>
                    <a:lnB w="12700">
                      <a:solidFill>
                        <a:srgbClr val="434343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0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chemeClr val="accent3"/>
              </a:buClr>
              <a:defRPr sz="5200"/>
            </a:pPr>
            <a:r>
              <a:rPr>
                <a:solidFill>
                  <a:srgbClr val="797979"/>
                </a:solidFill>
              </a:rPr>
              <a:t>Overview and history of garbage collection</a:t>
            </a:r>
            <a:endParaRPr>
              <a:solidFill>
                <a:srgbClr val="797979"/>
              </a:solidFill>
            </a:endParaRP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Types of garbage collection 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General patterns</a:t>
            </a:r>
          </a:p>
          <a:p>
            <a:pPr marL="767491" indent="-767491">
              <a:buClr>
                <a:srgbClr val="0433FF"/>
              </a:buClr>
              <a:defRPr sz="5200">
                <a:solidFill>
                  <a:srgbClr val="797979"/>
                </a:solidFill>
              </a:defRPr>
            </a:pPr>
            <a:r>
              <a:rPr>
                <a:solidFill>
                  <a:srgbClr val="0433FF"/>
                </a:solidFill>
              </a:rPr>
              <a:t>Deeper dive into Generational GCs</a:t>
            </a:r>
            <a:endParaRPr>
              <a:solidFill>
                <a:srgbClr val="0433FF"/>
              </a:solidFill>
            </a:endParaRP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The newer Garbage First GC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enerational G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Generational GC</a:t>
            </a:r>
          </a:p>
        </p:txBody>
      </p:sp>
      <p:sp>
        <p:nvSpPr>
          <p:cNvPr id="983" name="Default GC in Java since Java 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6041" indent="-926041">
              <a:defRPr sz="5000"/>
            </a:pPr>
            <a:r>
              <a:t>Default GC in Java since Java 5</a:t>
            </a:r>
          </a:p>
          <a:p>
            <a:pPr marL="926041" indent="-926041">
              <a:defRPr sz="5000"/>
            </a:pPr>
            <a:r>
              <a:t>Divides memory into smaller areas</a:t>
            </a:r>
          </a:p>
          <a:p>
            <a:pPr marL="926041" indent="-926041">
              <a:defRPr sz="5000"/>
            </a:pPr>
            <a:r>
              <a:t>Collection patterns different per area</a:t>
            </a:r>
          </a:p>
          <a:p>
            <a:pPr marL="926041" indent="-926041">
              <a:defRPr sz="5000"/>
            </a:pPr>
            <a:r>
              <a:t>Based on </a:t>
            </a:r>
            <a:r>
              <a:rPr>
                <a:solidFill>
                  <a:srgbClr val="0433FF"/>
                </a:solidFill>
              </a:rPr>
              <a:t>Weak Generational Hypothesis</a:t>
            </a:r>
            <a:r>
              <a:t>:</a:t>
            </a:r>
          </a:p>
          <a:p>
            <a:pPr lvl="1" marL="1367692" indent="-923192">
              <a:defRPr sz="3600"/>
            </a:pPr>
            <a:r>
              <a:rPr>
                <a:solidFill>
                  <a:srgbClr val="945200"/>
                </a:solidFill>
              </a:rPr>
              <a:t>Most objects don’t have a long life</a:t>
            </a:r>
            <a:endParaRPr>
              <a:solidFill>
                <a:srgbClr val="945200"/>
              </a:solidFill>
            </a:endParaRPr>
          </a:p>
          <a:p>
            <a:pPr lvl="1" marL="1367692" indent="-923192">
              <a:defRPr sz="3600"/>
            </a:pPr>
            <a:r>
              <a:rPr>
                <a:solidFill>
                  <a:srgbClr val="945200"/>
                </a:solidFill>
              </a:rPr>
              <a:t>Older gen. objects rarely reference younger gen. objects</a:t>
            </a:r>
          </a:p>
        </p:txBody>
      </p:sp>
      <p:sp>
        <p:nvSpPr>
          <p:cNvPr id="9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Rectangle"/>
          <p:cNvSpPr/>
          <p:nvPr/>
        </p:nvSpPr>
        <p:spPr>
          <a:xfrm>
            <a:off x="5676108" y="3685479"/>
            <a:ext cx="6468130" cy="7243445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8" name="Generational GC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Generational GC</a:t>
            </a:r>
          </a:p>
        </p:txBody>
      </p:sp>
      <p:grpSp>
        <p:nvGrpSpPr>
          <p:cNvPr id="992" name="Group"/>
          <p:cNvGrpSpPr/>
          <p:nvPr/>
        </p:nvGrpSpPr>
        <p:grpSpPr>
          <a:xfrm>
            <a:off x="8099088" y="3708660"/>
            <a:ext cx="4018360" cy="2719432"/>
            <a:chOff x="0" y="0"/>
            <a:chExt cx="4018359" cy="2719431"/>
          </a:xfrm>
        </p:grpSpPr>
        <p:sp>
          <p:nvSpPr>
            <p:cNvPr id="989" name="Eden"/>
            <p:cNvSpPr/>
            <p:nvPr/>
          </p:nvSpPr>
          <p:spPr>
            <a:xfrm>
              <a:off x="0" y="0"/>
              <a:ext cx="4018360" cy="89296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Eden</a:t>
              </a:r>
            </a:p>
          </p:txBody>
        </p:sp>
        <p:sp>
          <p:nvSpPr>
            <p:cNvPr id="990" name="Survivor 1"/>
            <p:cNvSpPr/>
            <p:nvPr/>
          </p:nvSpPr>
          <p:spPr>
            <a:xfrm>
              <a:off x="0" y="918921"/>
              <a:ext cx="4018360" cy="89297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Survivor 1</a:t>
              </a:r>
            </a:p>
          </p:txBody>
        </p:sp>
        <p:sp>
          <p:nvSpPr>
            <p:cNvPr id="991" name="Survivor 2"/>
            <p:cNvSpPr/>
            <p:nvPr/>
          </p:nvSpPr>
          <p:spPr>
            <a:xfrm>
              <a:off x="0" y="1826462"/>
              <a:ext cx="4018360" cy="89297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Survivor 2</a:t>
              </a:r>
            </a:p>
          </p:txBody>
        </p:sp>
      </p:grpSp>
      <p:sp>
        <p:nvSpPr>
          <p:cNvPr id="993" name="Tenured"/>
          <p:cNvSpPr/>
          <p:nvPr/>
        </p:nvSpPr>
        <p:spPr>
          <a:xfrm>
            <a:off x="8099088" y="6412384"/>
            <a:ext cx="4018360" cy="2678908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Tenured</a:t>
            </a:r>
          </a:p>
        </p:txBody>
      </p:sp>
      <p:sp>
        <p:nvSpPr>
          <p:cNvPr id="994" name="Reserved"/>
          <p:cNvSpPr/>
          <p:nvPr/>
        </p:nvSpPr>
        <p:spPr>
          <a:xfrm>
            <a:off x="5696768" y="3717589"/>
            <a:ext cx="2369301" cy="2678907"/>
          </a:xfrm>
          <a:prstGeom prst="rect">
            <a:avLst/>
          </a:prstGeom>
          <a:solidFill>
            <a:srgbClr val="4F8F00">
              <a:alpha val="64169"/>
            </a:srgbClr>
          </a:solidFill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Reserved</a:t>
            </a:r>
          </a:p>
        </p:txBody>
      </p:sp>
      <p:sp>
        <p:nvSpPr>
          <p:cNvPr id="995" name="Reserved"/>
          <p:cNvSpPr/>
          <p:nvPr/>
        </p:nvSpPr>
        <p:spPr>
          <a:xfrm>
            <a:off x="5696768" y="6412384"/>
            <a:ext cx="2369301" cy="2678908"/>
          </a:xfrm>
          <a:prstGeom prst="rect">
            <a:avLst/>
          </a:prstGeom>
          <a:solidFill>
            <a:srgbClr val="929000">
              <a:alpha val="50607"/>
            </a:srgbClr>
          </a:solidFill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Reserved</a:t>
            </a:r>
          </a:p>
        </p:txBody>
      </p:sp>
      <p:sp>
        <p:nvSpPr>
          <p:cNvPr id="996" name="Permanent Gen."/>
          <p:cNvSpPr/>
          <p:nvPr/>
        </p:nvSpPr>
        <p:spPr>
          <a:xfrm>
            <a:off x="8099088" y="9098337"/>
            <a:ext cx="4018360" cy="1785939"/>
          </a:xfrm>
          <a:prstGeom prst="rect">
            <a:avLst/>
          </a:prstGeom>
          <a:solidFill>
            <a:srgbClr val="0096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Permanent Gen.</a:t>
            </a:r>
          </a:p>
        </p:txBody>
      </p:sp>
      <p:sp>
        <p:nvSpPr>
          <p:cNvPr id="997" name="Reserved"/>
          <p:cNvSpPr/>
          <p:nvPr/>
        </p:nvSpPr>
        <p:spPr>
          <a:xfrm>
            <a:off x="5696768" y="9098337"/>
            <a:ext cx="2369301" cy="1785939"/>
          </a:xfrm>
          <a:prstGeom prst="rect">
            <a:avLst/>
          </a:prstGeom>
          <a:solidFill>
            <a:srgbClr val="0096FF">
              <a:alpha val="38811"/>
            </a:srgbClr>
          </a:solidFill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Reserved</a:t>
            </a:r>
          </a:p>
        </p:txBody>
      </p:sp>
      <p:sp>
        <p:nvSpPr>
          <p:cNvPr id="998" name="}"/>
          <p:cNvSpPr txBox="1"/>
          <p:nvPr/>
        </p:nvSpPr>
        <p:spPr>
          <a:xfrm>
            <a:off x="12122132" y="3400814"/>
            <a:ext cx="1537408" cy="30722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18600">
                <a:solidFill>
                  <a:srgbClr val="000000"/>
                </a:solidFill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999" name="Young Generation"/>
          <p:cNvSpPr txBox="1"/>
          <p:nvPr/>
        </p:nvSpPr>
        <p:spPr>
          <a:xfrm>
            <a:off x="13524379" y="4683733"/>
            <a:ext cx="5241330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Young Generation</a:t>
            </a:r>
          </a:p>
        </p:txBody>
      </p:sp>
      <p:sp>
        <p:nvSpPr>
          <p:cNvPr id="1000" name="}"/>
          <p:cNvSpPr txBox="1"/>
          <p:nvPr/>
        </p:nvSpPr>
        <p:spPr>
          <a:xfrm>
            <a:off x="12198509" y="6059113"/>
            <a:ext cx="1537408" cy="30722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18600">
                <a:solidFill>
                  <a:srgbClr val="000000"/>
                </a:solidFill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001" name="Old Generation"/>
          <p:cNvSpPr txBox="1"/>
          <p:nvPr/>
        </p:nvSpPr>
        <p:spPr>
          <a:xfrm>
            <a:off x="13597624" y="7433812"/>
            <a:ext cx="4601146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Old Generation</a:t>
            </a:r>
          </a:p>
        </p:txBody>
      </p:sp>
      <p:sp>
        <p:nvSpPr>
          <p:cNvPr id="1002" name="}"/>
          <p:cNvSpPr txBox="1"/>
          <p:nvPr/>
        </p:nvSpPr>
        <p:spPr>
          <a:xfrm>
            <a:off x="12203875" y="8777711"/>
            <a:ext cx="1141103" cy="22383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13400">
                <a:solidFill>
                  <a:srgbClr val="000000"/>
                </a:solidFill>
              </a:defRPr>
            </a:lvl1pPr>
          </a:lstStyle>
          <a:p>
            <a:pPr/>
            <a:r>
              <a:t>}</a:t>
            </a:r>
          </a:p>
        </p:txBody>
      </p:sp>
      <p:sp>
        <p:nvSpPr>
          <p:cNvPr id="1003" name="Class definitions,…"/>
          <p:cNvSpPr txBox="1"/>
          <p:nvPr/>
        </p:nvSpPr>
        <p:spPr>
          <a:xfrm>
            <a:off x="13478642" y="9446570"/>
            <a:ext cx="5607150" cy="14109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Class definitions,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statics etc.</a:t>
            </a:r>
          </a:p>
        </p:txBody>
      </p:sp>
      <p:grpSp>
        <p:nvGrpSpPr>
          <p:cNvPr id="1006" name="Group"/>
          <p:cNvGrpSpPr/>
          <p:nvPr/>
        </p:nvGrpSpPr>
        <p:grpSpPr>
          <a:xfrm>
            <a:off x="8043364" y="2741753"/>
            <a:ext cx="4129808" cy="814465"/>
            <a:chOff x="0" y="6085"/>
            <a:chExt cx="4129806" cy="814463"/>
          </a:xfrm>
        </p:grpSpPr>
        <p:sp>
          <p:nvSpPr>
            <p:cNvPr id="1004" name="Initial Size"/>
            <p:cNvSpPr txBox="1"/>
            <p:nvPr/>
          </p:nvSpPr>
          <p:spPr>
            <a:xfrm>
              <a:off x="716311" y="6085"/>
              <a:ext cx="2680594" cy="54736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Initial Size</a:t>
              </a:r>
            </a:p>
          </p:txBody>
        </p:sp>
        <p:sp>
          <p:nvSpPr>
            <p:cNvPr id="1005" name="Double Arrow"/>
            <p:cNvSpPr/>
            <p:nvPr/>
          </p:nvSpPr>
          <p:spPr>
            <a:xfrm>
              <a:off x="0" y="340308"/>
              <a:ext cx="4129807" cy="480242"/>
            </a:xfrm>
            <a:prstGeom prst="leftRightArrow">
              <a:avLst>
                <a:gd name="adj1" fmla="val 32000"/>
                <a:gd name="adj2" fmla="val 135506"/>
              </a:avLst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09" name="Group"/>
          <p:cNvGrpSpPr/>
          <p:nvPr/>
        </p:nvGrpSpPr>
        <p:grpSpPr>
          <a:xfrm>
            <a:off x="5587155" y="11199885"/>
            <a:ext cx="6586017" cy="821459"/>
            <a:chOff x="0" y="6085"/>
            <a:chExt cx="6586016" cy="821458"/>
          </a:xfrm>
        </p:grpSpPr>
        <p:sp>
          <p:nvSpPr>
            <p:cNvPr id="1007" name="Double Arrow"/>
            <p:cNvSpPr/>
            <p:nvPr/>
          </p:nvSpPr>
          <p:spPr>
            <a:xfrm>
              <a:off x="0" y="347302"/>
              <a:ext cx="6586017" cy="480242"/>
            </a:xfrm>
            <a:prstGeom prst="leftRightArrow">
              <a:avLst>
                <a:gd name="adj1" fmla="val 32000"/>
                <a:gd name="adj2" fmla="val 135506"/>
              </a:avLst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08" name="Max. Size"/>
            <p:cNvSpPr txBox="1"/>
            <p:nvPr/>
          </p:nvSpPr>
          <p:spPr>
            <a:xfrm>
              <a:off x="2279605" y="6085"/>
              <a:ext cx="2040409" cy="54736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Max. Size</a:t>
              </a:r>
            </a:p>
          </p:txBody>
        </p:sp>
      </p:grpSp>
      <p:grpSp>
        <p:nvGrpSpPr>
          <p:cNvPr id="1012" name="Group"/>
          <p:cNvGrpSpPr/>
          <p:nvPr/>
        </p:nvGrpSpPr>
        <p:grpSpPr>
          <a:xfrm>
            <a:off x="3609990" y="3708660"/>
            <a:ext cx="1270001" cy="2678907"/>
            <a:chOff x="0" y="0"/>
            <a:chExt cx="1270000" cy="2678906"/>
          </a:xfrm>
        </p:grpSpPr>
        <p:sp>
          <p:nvSpPr>
            <p:cNvPr id="1010" name="Double Arrow"/>
            <p:cNvSpPr/>
            <p:nvPr/>
          </p:nvSpPr>
          <p:spPr>
            <a:xfrm rot="16200000">
              <a:off x="-611223" y="1205507"/>
              <a:ext cx="2678907" cy="267892"/>
            </a:xfrm>
            <a:prstGeom prst="leftRightArrow">
              <a:avLst>
                <a:gd name="adj1" fmla="val 32000"/>
                <a:gd name="adj2" fmla="val 133333"/>
              </a:avLst>
            </a:prstGeom>
            <a:solidFill>
              <a:srgbClr val="008F00">
                <a:alpha val="36785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1" name="Minor GC"/>
            <p:cNvSpPr/>
            <p:nvPr/>
          </p:nvSpPr>
          <p:spPr>
            <a:xfrm>
              <a:off x="0" y="1368332"/>
              <a:ext cx="1270000" cy="1270001"/>
            </a:xfrm>
            <a:prstGeom prst="line">
              <a:avLst/>
            </a:prstGeom>
            <a:solidFill>
              <a:srgbClr val="C9CBCB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Minor GC</a:t>
              </a:r>
            </a:p>
          </p:txBody>
        </p:sp>
      </p:grpSp>
      <p:grpSp>
        <p:nvGrpSpPr>
          <p:cNvPr id="1015" name="Group"/>
          <p:cNvGrpSpPr/>
          <p:nvPr/>
        </p:nvGrpSpPr>
        <p:grpSpPr>
          <a:xfrm>
            <a:off x="3592130" y="6403455"/>
            <a:ext cx="1270001" cy="2678907"/>
            <a:chOff x="0" y="0"/>
            <a:chExt cx="1270000" cy="2678906"/>
          </a:xfrm>
        </p:grpSpPr>
        <p:sp>
          <p:nvSpPr>
            <p:cNvPr id="1013" name="Double Arrow"/>
            <p:cNvSpPr/>
            <p:nvPr/>
          </p:nvSpPr>
          <p:spPr>
            <a:xfrm rot="16200000">
              <a:off x="-593364" y="1205507"/>
              <a:ext cx="2678908" cy="267892"/>
            </a:xfrm>
            <a:prstGeom prst="leftRightArrow">
              <a:avLst>
                <a:gd name="adj1" fmla="val 32000"/>
                <a:gd name="adj2" fmla="val 133333"/>
              </a:avLst>
            </a:prstGeom>
            <a:solidFill>
              <a:srgbClr val="9452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14" name="Major GC"/>
            <p:cNvSpPr/>
            <p:nvPr/>
          </p:nvSpPr>
          <p:spPr>
            <a:xfrm>
              <a:off x="0" y="1346426"/>
              <a:ext cx="1270000" cy="1270001"/>
            </a:xfrm>
            <a:prstGeom prst="line">
              <a:avLst/>
            </a:prstGeom>
            <a:solidFill>
              <a:srgbClr val="C9CBCB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Major GC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9" grpId="5"/>
      <p:bldP build="whole" bldLvl="1" animBg="1" rev="0" advAuto="0" spid="1006" grpId="1"/>
      <p:bldP build="whole" bldLvl="1" animBg="1" rev="0" advAuto="0" spid="1012" grpId="6"/>
      <p:bldP build="whole" bldLvl="1" animBg="1" rev="0" advAuto="0" spid="995" grpId="3"/>
      <p:bldP build="whole" bldLvl="1" animBg="1" rev="0" advAuto="0" spid="1015" grpId="7"/>
      <p:bldP build="whole" bldLvl="1" animBg="1" rev="0" advAuto="0" spid="997" grpId="4"/>
      <p:bldP build="whole" bldLvl="1" animBg="1" rev="0" advAuto="0" spid="994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18" name="Generational GC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Generational GC</a:t>
            </a:r>
          </a:p>
        </p:txBody>
      </p:sp>
      <p:grpSp>
        <p:nvGrpSpPr>
          <p:cNvPr id="1022" name="Group"/>
          <p:cNvGrpSpPr/>
          <p:nvPr/>
        </p:nvGrpSpPr>
        <p:grpSpPr>
          <a:xfrm>
            <a:off x="5790569" y="3865030"/>
            <a:ext cx="4018360" cy="2701573"/>
            <a:chOff x="0" y="0"/>
            <a:chExt cx="4018359" cy="2701571"/>
          </a:xfrm>
        </p:grpSpPr>
        <p:sp>
          <p:nvSpPr>
            <p:cNvPr id="1019" name="Eden"/>
            <p:cNvSpPr/>
            <p:nvPr/>
          </p:nvSpPr>
          <p:spPr>
            <a:xfrm>
              <a:off x="0" y="0"/>
              <a:ext cx="4018360" cy="89296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Eden</a:t>
              </a:r>
            </a:p>
          </p:txBody>
        </p:sp>
        <p:sp>
          <p:nvSpPr>
            <p:cNvPr id="1020" name="Survivor 1"/>
            <p:cNvSpPr/>
            <p:nvPr/>
          </p:nvSpPr>
          <p:spPr>
            <a:xfrm>
              <a:off x="0" y="901062"/>
              <a:ext cx="4018360" cy="89296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Survivor 1</a:t>
              </a:r>
            </a:p>
          </p:txBody>
        </p:sp>
        <p:sp>
          <p:nvSpPr>
            <p:cNvPr id="1021" name="Survivor 2"/>
            <p:cNvSpPr/>
            <p:nvPr/>
          </p:nvSpPr>
          <p:spPr>
            <a:xfrm>
              <a:off x="0" y="1808603"/>
              <a:ext cx="4018360" cy="89296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3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Survivor 2</a:t>
              </a:r>
            </a:p>
          </p:txBody>
        </p:sp>
      </p:grpSp>
      <p:sp>
        <p:nvSpPr>
          <p:cNvPr id="1023" name="Tenured"/>
          <p:cNvSpPr/>
          <p:nvPr/>
        </p:nvSpPr>
        <p:spPr>
          <a:xfrm>
            <a:off x="5790569" y="6550896"/>
            <a:ext cx="4018360" cy="2678907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Tenured</a:t>
            </a:r>
          </a:p>
        </p:txBody>
      </p:sp>
      <p:sp>
        <p:nvSpPr>
          <p:cNvPr id="1024" name="Permanent Gen."/>
          <p:cNvSpPr/>
          <p:nvPr/>
        </p:nvSpPr>
        <p:spPr>
          <a:xfrm>
            <a:off x="5790569" y="9236849"/>
            <a:ext cx="4018360" cy="1785938"/>
          </a:xfrm>
          <a:prstGeom prst="rect">
            <a:avLst/>
          </a:prstGeom>
          <a:solidFill>
            <a:srgbClr val="0096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>
            <a:lvl1pPr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Permanent Gen.</a:t>
            </a:r>
          </a:p>
        </p:txBody>
      </p:sp>
      <p:grpSp>
        <p:nvGrpSpPr>
          <p:cNvPr id="1027" name="Group"/>
          <p:cNvGrpSpPr/>
          <p:nvPr/>
        </p:nvGrpSpPr>
        <p:grpSpPr>
          <a:xfrm>
            <a:off x="7784837" y="2943960"/>
            <a:ext cx="357189" cy="892969"/>
            <a:chOff x="0" y="0"/>
            <a:chExt cx="357187" cy="892968"/>
          </a:xfrm>
        </p:grpSpPr>
        <p:sp>
          <p:nvSpPr>
            <p:cNvPr id="1025" name="Arrow"/>
            <p:cNvSpPr/>
            <p:nvPr/>
          </p:nvSpPr>
          <p:spPr>
            <a:xfrm rot="5400000">
              <a:off x="-267891" y="267890"/>
              <a:ext cx="892970" cy="357189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6" name="1"/>
            <p:cNvSpPr/>
            <p:nvPr/>
          </p:nvSpPr>
          <p:spPr>
            <a:xfrm>
              <a:off x="-1" y="101016"/>
              <a:ext cx="357189" cy="357188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032" name="Group"/>
          <p:cNvGrpSpPr/>
          <p:nvPr/>
        </p:nvGrpSpPr>
        <p:grpSpPr>
          <a:xfrm>
            <a:off x="4804786" y="4378050"/>
            <a:ext cx="1012926" cy="1007431"/>
            <a:chOff x="0" y="0"/>
            <a:chExt cx="1012925" cy="1007430"/>
          </a:xfrm>
        </p:grpSpPr>
        <p:sp>
          <p:nvSpPr>
            <p:cNvPr id="1028" name="Line"/>
            <p:cNvSpPr/>
            <p:nvPr/>
          </p:nvSpPr>
          <p:spPr>
            <a:xfrm>
              <a:off x="158989" y="70363"/>
              <a:ext cx="814904" cy="1"/>
            </a:xfrm>
            <a:prstGeom prst="line">
              <a:avLst/>
            </a:prstGeom>
            <a:noFill/>
            <a:ln w="139700" cap="flat">
              <a:solidFill>
                <a:srgbClr val="6C6C6C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29" name="Line"/>
            <p:cNvSpPr/>
            <p:nvPr/>
          </p:nvSpPr>
          <p:spPr>
            <a:xfrm flipV="1">
              <a:off x="178593" y="-1"/>
              <a:ext cx="1" cy="781472"/>
            </a:xfrm>
            <a:prstGeom prst="line">
              <a:avLst/>
            </a:prstGeom>
            <a:noFill/>
            <a:ln w="114300" cap="flat">
              <a:solidFill>
                <a:srgbClr val="6C6C6C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0" name="Arrow"/>
            <p:cNvSpPr/>
            <p:nvPr/>
          </p:nvSpPr>
          <p:spPr>
            <a:xfrm>
              <a:off x="119956" y="650243"/>
              <a:ext cx="892970" cy="357188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1" name="2"/>
            <p:cNvSpPr/>
            <p:nvPr/>
          </p:nvSpPr>
          <p:spPr>
            <a:xfrm>
              <a:off x="0" y="305003"/>
              <a:ext cx="357188" cy="357189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040" name="Group"/>
          <p:cNvGrpSpPr/>
          <p:nvPr/>
        </p:nvGrpSpPr>
        <p:grpSpPr>
          <a:xfrm>
            <a:off x="3229645" y="4095183"/>
            <a:ext cx="2597054" cy="2241267"/>
            <a:chOff x="0" y="0"/>
            <a:chExt cx="2597053" cy="2241265"/>
          </a:xfrm>
        </p:grpSpPr>
        <p:sp>
          <p:nvSpPr>
            <p:cNvPr id="1033" name="Line"/>
            <p:cNvSpPr/>
            <p:nvPr/>
          </p:nvSpPr>
          <p:spPr>
            <a:xfrm>
              <a:off x="922718" y="57475"/>
              <a:ext cx="1626316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4" name="Line"/>
            <p:cNvSpPr/>
            <p:nvPr/>
          </p:nvSpPr>
          <p:spPr>
            <a:xfrm>
              <a:off x="922718" y="1387279"/>
              <a:ext cx="1626316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5" name="Line"/>
            <p:cNvSpPr/>
            <p:nvPr/>
          </p:nvSpPr>
          <p:spPr>
            <a:xfrm flipV="1">
              <a:off x="980447" y="-1"/>
              <a:ext cx="1" cy="1459496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6" name="Arrow"/>
            <p:cNvSpPr/>
            <p:nvPr/>
          </p:nvSpPr>
          <p:spPr>
            <a:xfrm flipH="1">
              <a:off x="17859" y="504334"/>
              <a:ext cx="892970" cy="357188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7" name="Line"/>
            <p:cNvSpPr/>
            <p:nvPr/>
          </p:nvSpPr>
          <p:spPr>
            <a:xfrm flipV="1">
              <a:off x="54615" y="657532"/>
              <a:ext cx="1" cy="1459495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8" name="Arrow"/>
            <p:cNvSpPr/>
            <p:nvPr/>
          </p:nvSpPr>
          <p:spPr>
            <a:xfrm>
              <a:off x="0" y="1884078"/>
              <a:ext cx="2597054" cy="357188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39" name="3"/>
            <p:cNvSpPr/>
            <p:nvPr/>
          </p:nvSpPr>
          <p:spPr>
            <a:xfrm>
              <a:off x="488326" y="1884078"/>
              <a:ext cx="357189" cy="357188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046" name="Group"/>
          <p:cNvGrpSpPr/>
          <p:nvPr/>
        </p:nvGrpSpPr>
        <p:grpSpPr>
          <a:xfrm>
            <a:off x="9805391" y="4341754"/>
            <a:ext cx="1534287" cy="1730265"/>
            <a:chOff x="0" y="0"/>
            <a:chExt cx="1534285" cy="1730264"/>
          </a:xfrm>
        </p:grpSpPr>
        <p:sp>
          <p:nvSpPr>
            <p:cNvPr id="1041" name="Line"/>
            <p:cNvSpPr/>
            <p:nvPr/>
          </p:nvSpPr>
          <p:spPr>
            <a:xfrm flipV="1">
              <a:off x="1462986" y="153244"/>
              <a:ext cx="1" cy="1423777"/>
            </a:xfrm>
            <a:prstGeom prst="line">
              <a:avLst/>
            </a:prstGeom>
            <a:noFill/>
            <a:ln w="139700" cap="flat">
              <a:solidFill>
                <a:srgbClr val="6C6C6C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2" name="Arrow"/>
            <p:cNvSpPr/>
            <p:nvPr/>
          </p:nvSpPr>
          <p:spPr>
            <a:xfrm flipH="1">
              <a:off x="27629" y="686538"/>
              <a:ext cx="1506657" cy="357189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3" name="Arrow"/>
            <p:cNvSpPr/>
            <p:nvPr/>
          </p:nvSpPr>
          <p:spPr>
            <a:xfrm>
              <a:off x="0" y="0"/>
              <a:ext cx="1506657" cy="357188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4" name="4"/>
            <p:cNvSpPr/>
            <p:nvPr/>
          </p:nvSpPr>
          <p:spPr>
            <a:xfrm>
              <a:off x="713299" y="686538"/>
              <a:ext cx="357188" cy="357189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045" name="Arrow"/>
            <p:cNvSpPr/>
            <p:nvPr/>
          </p:nvSpPr>
          <p:spPr>
            <a:xfrm>
              <a:off x="0" y="1373077"/>
              <a:ext cx="1506657" cy="357188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52" name="Group"/>
          <p:cNvGrpSpPr/>
          <p:nvPr/>
        </p:nvGrpSpPr>
        <p:grpSpPr>
          <a:xfrm>
            <a:off x="9825776" y="5696147"/>
            <a:ext cx="3386193" cy="1621689"/>
            <a:chOff x="0" y="833468"/>
            <a:chExt cx="3386192" cy="1621688"/>
          </a:xfrm>
        </p:grpSpPr>
        <p:sp>
          <p:nvSpPr>
            <p:cNvPr id="1047" name="Line"/>
            <p:cNvSpPr/>
            <p:nvPr/>
          </p:nvSpPr>
          <p:spPr>
            <a:xfrm flipV="1">
              <a:off x="2984350" y="886658"/>
              <a:ext cx="1" cy="1459496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8" name="Arrow"/>
            <p:cNvSpPr/>
            <p:nvPr/>
          </p:nvSpPr>
          <p:spPr>
            <a:xfrm flipH="1">
              <a:off x="0" y="2097969"/>
              <a:ext cx="2958890" cy="357189"/>
            </a:xfrm>
            <a:prstGeom prst="rightArrow">
              <a:avLst>
                <a:gd name="adj1" fmla="val 32000"/>
                <a:gd name="adj2" fmla="val 100000"/>
              </a:avLst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049" name="n"/>
            <p:cNvSpPr/>
            <p:nvPr/>
          </p:nvSpPr>
          <p:spPr>
            <a:xfrm>
              <a:off x="2789143" y="1403221"/>
              <a:ext cx="357188" cy="357188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1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1050" name="}"/>
            <p:cNvSpPr/>
            <p:nvPr/>
          </p:nvSpPr>
          <p:spPr>
            <a:xfrm>
              <a:off x="2116192" y="83346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>
                <a:defRPr sz="9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}</a:t>
              </a:r>
            </a:p>
          </p:txBody>
        </p:sp>
        <p:sp>
          <p:nvSpPr>
            <p:cNvPr id="1051" name="Line"/>
            <p:cNvSpPr/>
            <p:nvPr/>
          </p:nvSpPr>
          <p:spPr>
            <a:xfrm>
              <a:off x="2313514" y="922765"/>
              <a:ext cx="71629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055" name="Group"/>
          <p:cNvGrpSpPr/>
          <p:nvPr/>
        </p:nvGrpSpPr>
        <p:grpSpPr>
          <a:xfrm>
            <a:off x="13482679" y="2353626"/>
            <a:ext cx="7770692" cy="577964"/>
            <a:chOff x="0" y="219651"/>
            <a:chExt cx="7770691" cy="577962"/>
          </a:xfrm>
        </p:grpSpPr>
        <p:sp>
          <p:nvSpPr>
            <p:cNvPr id="1053" name="1"/>
            <p:cNvSpPr/>
            <p:nvPr/>
          </p:nvSpPr>
          <p:spPr>
            <a:xfrm>
              <a:off x="0" y="219651"/>
              <a:ext cx="579787" cy="577963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054" name="New object(s) added to Eden Age = 0"/>
            <p:cNvSpPr/>
            <p:nvPr/>
          </p:nvSpPr>
          <p:spPr>
            <a:xfrm>
              <a:off x="596248" y="508632"/>
              <a:ext cx="717444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pPr>
              <a:r>
                <a:t>New object(s) added to </a:t>
              </a:r>
              <a:r>
                <a:rPr>
                  <a:solidFill>
                    <a:srgbClr val="0433FF"/>
                  </a:solidFill>
                </a:rPr>
                <a:t>Eden</a:t>
              </a:r>
              <a:br/>
              <a:r>
                <a:rPr>
                  <a:solidFill>
                    <a:srgbClr val="945200"/>
                  </a:solidFill>
                </a:rPr>
                <a:t>Age = 0</a:t>
              </a:r>
            </a:p>
          </p:txBody>
        </p:sp>
      </p:grpSp>
      <p:grpSp>
        <p:nvGrpSpPr>
          <p:cNvPr id="1058" name="Group"/>
          <p:cNvGrpSpPr/>
          <p:nvPr/>
        </p:nvGrpSpPr>
        <p:grpSpPr>
          <a:xfrm>
            <a:off x="13473962" y="4154432"/>
            <a:ext cx="7761238" cy="571501"/>
            <a:chOff x="0" y="457832"/>
            <a:chExt cx="7761237" cy="571500"/>
          </a:xfrm>
        </p:grpSpPr>
        <p:sp>
          <p:nvSpPr>
            <p:cNvPr id="1056" name="2"/>
            <p:cNvSpPr/>
            <p:nvPr/>
          </p:nvSpPr>
          <p:spPr>
            <a:xfrm>
              <a:off x="0" y="457832"/>
              <a:ext cx="571500" cy="57150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057" name="First GC: Live objects moved From Eden —&gt; Survivor 1 (S1) Age = 1"/>
            <p:cNvSpPr/>
            <p:nvPr/>
          </p:nvSpPr>
          <p:spPr>
            <a:xfrm>
              <a:off x="592105" y="743582"/>
              <a:ext cx="71691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pPr>
              <a:r>
                <a:t>First GC: Live objects moved</a:t>
              </a:r>
              <a:br/>
              <a:r>
                <a:t>From </a:t>
              </a:r>
              <a:r>
                <a:rPr>
                  <a:solidFill>
                    <a:srgbClr val="0433FF"/>
                  </a:solidFill>
                </a:rPr>
                <a:t>Eden —&gt; Survivor 1 (S1)</a:t>
              </a:r>
              <a:br>
                <a:rPr>
                  <a:solidFill>
                    <a:srgbClr val="0433FF"/>
                  </a:solidFill>
                </a:rPr>
              </a:br>
              <a:r>
                <a:rPr>
                  <a:solidFill>
                    <a:srgbClr val="945200"/>
                  </a:solidFill>
                </a:rPr>
                <a:t>Age = 1</a:t>
              </a:r>
            </a:p>
          </p:txBody>
        </p:sp>
      </p:grpSp>
      <p:grpSp>
        <p:nvGrpSpPr>
          <p:cNvPr id="1061" name="Group"/>
          <p:cNvGrpSpPr/>
          <p:nvPr/>
        </p:nvGrpSpPr>
        <p:grpSpPr>
          <a:xfrm>
            <a:off x="13487407" y="6152513"/>
            <a:ext cx="7751678" cy="571501"/>
            <a:chOff x="0" y="461886"/>
            <a:chExt cx="7751676" cy="571500"/>
          </a:xfrm>
        </p:grpSpPr>
        <p:sp>
          <p:nvSpPr>
            <p:cNvPr id="1059" name="3"/>
            <p:cNvSpPr/>
            <p:nvPr/>
          </p:nvSpPr>
          <p:spPr>
            <a:xfrm>
              <a:off x="0" y="461886"/>
              <a:ext cx="571500" cy="57150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060" name="Second GC: Live objects moved From Eden, S1 —&gt; S2 Age ++      (E —&gt; S1 = 1, S1 —&gt; S2 = 2)"/>
            <p:cNvSpPr/>
            <p:nvPr/>
          </p:nvSpPr>
          <p:spPr>
            <a:xfrm>
              <a:off x="592105" y="743582"/>
              <a:ext cx="715957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pPr>
              <a:r>
                <a:t>Second GC: Live objects moved</a:t>
              </a:r>
              <a:br/>
              <a:r>
                <a:t>From </a:t>
              </a:r>
              <a:r>
                <a:rPr>
                  <a:solidFill>
                    <a:srgbClr val="0433FF"/>
                  </a:solidFill>
                </a:rPr>
                <a:t>Eden, S1 —&gt; S2</a:t>
              </a:r>
              <a:br>
                <a:rPr>
                  <a:solidFill>
                    <a:srgbClr val="0433FF"/>
                  </a:solidFill>
                </a:rPr>
              </a:br>
              <a:r>
                <a:rPr>
                  <a:solidFill>
                    <a:srgbClr val="945200"/>
                  </a:solidFill>
                </a:rPr>
                <a:t>Age ++      </a:t>
              </a:r>
              <a:r>
                <a:rPr sz="1800"/>
                <a:t>(E —&gt; S1 = 1, S1 —&gt; S2 = 2)</a:t>
              </a:r>
            </a:p>
          </p:txBody>
        </p:sp>
      </p:grpSp>
      <p:grpSp>
        <p:nvGrpSpPr>
          <p:cNvPr id="1064" name="Group"/>
          <p:cNvGrpSpPr/>
          <p:nvPr/>
        </p:nvGrpSpPr>
        <p:grpSpPr>
          <a:xfrm>
            <a:off x="13487407" y="8142486"/>
            <a:ext cx="7734349" cy="571501"/>
            <a:chOff x="0" y="457832"/>
            <a:chExt cx="7734348" cy="571500"/>
          </a:xfrm>
        </p:grpSpPr>
        <p:sp>
          <p:nvSpPr>
            <p:cNvPr id="1062" name="4"/>
            <p:cNvSpPr/>
            <p:nvPr/>
          </p:nvSpPr>
          <p:spPr>
            <a:xfrm>
              <a:off x="0" y="457832"/>
              <a:ext cx="571500" cy="57150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  <p:sp>
          <p:nvSpPr>
            <p:cNvPr id="1063" name="Third GC: Live objects moved From Eden, S2 —&gt; S1 Age ++      (E —&gt; S1 = 1, S2 —&gt; S1 = 3)"/>
            <p:cNvSpPr/>
            <p:nvPr/>
          </p:nvSpPr>
          <p:spPr>
            <a:xfrm>
              <a:off x="592105" y="743582"/>
              <a:ext cx="714224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pPr>
              <a:r>
                <a:t>Third GC: Live objects moved</a:t>
              </a:r>
              <a:br/>
              <a:r>
                <a:t>From </a:t>
              </a:r>
              <a:r>
                <a:rPr>
                  <a:solidFill>
                    <a:srgbClr val="0433FF"/>
                  </a:solidFill>
                </a:rPr>
                <a:t>Eden, S2 —&gt; S1</a:t>
              </a:r>
              <a:br>
                <a:rPr>
                  <a:solidFill>
                    <a:srgbClr val="0433FF"/>
                  </a:solidFill>
                </a:rPr>
              </a:br>
              <a:r>
                <a:rPr>
                  <a:solidFill>
                    <a:srgbClr val="945200"/>
                  </a:solidFill>
                </a:rPr>
                <a:t>Age ++      </a:t>
              </a:r>
              <a:r>
                <a:rPr sz="1800"/>
                <a:t>(E —&gt; S1 = 1, S2 —&gt; S1 = 3)</a:t>
              </a:r>
            </a:p>
          </p:txBody>
        </p:sp>
      </p:grpSp>
      <p:grpSp>
        <p:nvGrpSpPr>
          <p:cNvPr id="1067" name="Group"/>
          <p:cNvGrpSpPr/>
          <p:nvPr/>
        </p:nvGrpSpPr>
        <p:grpSpPr>
          <a:xfrm>
            <a:off x="13487407" y="10961115"/>
            <a:ext cx="7764160" cy="571501"/>
            <a:chOff x="0" y="457832"/>
            <a:chExt cx="7764158" cy="571500"/>
          </a:xfrm>
        </p:grpSpPr>
        <p:sp>
          <p:nvSpPr>
            <p:cNvPr id="1065" name="n"/>
            <p:cNvSpPr/>
            <p:nvPr/>
          </p:nvSpPr>
          <p:spPr>
            <a:xfrm>
              <a:off x="0" y="457832"/>
              <a:ext cx="571500" cy="571501"/>
            </a:xfrm>
            <a:prstGeom prst="ellipse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>
                <a:defRPr sz="2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n</a:t>
              </a:r>
            </a:p>
          </p:txBody>
        </p:sp>
        <p:sp>
          <p:nvSpPr>
            <p:cNvPr id="1066" name="Nth GC: Live objects moved From Current Survivor —&gt; Tenured Age ~= 15"/>
            <p:cNvSpPr/>
            <p:nvPr/>
          </p:nvSpPr>
          <p:spPr>
            <a:xfrm>
              <a:off x="736706" y="743582"/>
              <a:ext cx="70274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/>
            <a:p>
              <a: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pPr>
              <a:r>
                <a:t>Nth GC: Live objects moved</a:t>
              </a:r>
              <a:br/>
              <a:r>
                <a:t>From </a:t>
              </a:r>
              <a:r>
                <a:rPr>
                  <a:solidFill>
                    <a:srgbClr val="0433FF"/>
                  </a:solidFill>
                </a:rPr>
                <a:t>Current Survivor —&gt; Tenured</a:t>
              </a:r>
              <a:br>
                <a:rPr>
                  <a:solidFill>
                    <a:srgbClr val="0433FF"/>
                  </a:solidFill>
                </a:rPr>
              </a:br>
              <a:r>
                <a:rPr>
                  <a:solidFill>
                    <a:srgbClr val="945200"/>
                  </a:solidFill>
                </a:rPr>
                <a:t>Age ~= 15</a:t>
              </a:r>
            </a:p>
          </p:txBody>
        </p:sp>
      </p:grpSp>
      <p:sp>
        <p:nvSpPr>
          <p:cNvPr id="1068" name="See Appendix 1 for  details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4186972" y="12976072"/>
            <a:ext cx="4966178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1 for  details</a:t>
            </a:r>
          </a:p>
        </p:txBody>
      </p:sp>
      <p:pic>
        <p:nvPicPr>
          <p:cNvPr id="10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6382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070" name="..."/>
          <p:cNvSpPr txBox="1"/>
          <p:nvPr/>
        </p:nvSpPr>
        <p:spPr>
          <a:xfrm>
            <a:off x="13446450" y="9470836"/>
            <a:ext cx="1080134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...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0" grpId="9"/>
      <p:bldP build="whole" bldLvl="1" animBg="1" rev="0" advAuto="0" spid="1055" grpId="2"/>
      <p:bldP build="whole" bldLvl="1" animBg="1" rev="0" advAuto="0" spid="1040" grpId="5"/>
      <p:bldP build="whole" bldLvl="1" animBg="1" rev="0" advAuto="0" spid="1058" grpId="4"/>
      <p:bldP build="whole" bldLvl="1" animBg="1" rev="0" advAuto="0" spid="1061" grpId="6"/>
      <p:bldP build="whole" bldLvl="1" animBg="1" rev="0" advAuto="0" spid="1064" grpId="8"/>
      <p:bldP build="whole" bldLvl="1" animBg="1" rev="0" advAuto="0" spid="1046" grpId="7"/>
      <p:bldP build="whole" bldLvl="1" animBg="1" rev="0" advAuto="0" spid="1052" grpId="10"/>
      <p:bldP build="whole" bldLvl="1" animBg="1" rev="0" advAuto="0" spid="1032" grpId="3"/>
      <p:bldP build="whole" bldLvl="1" animBg="1" rev="0" advAuto="0" spid="1067" grpId="11"/>
      <p:bldP build="whole" bldLvl="1" animBg="1" rev="0" advAuto="0" spid="102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enerational G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Generational GC</a:t>
            </a:r>
          </a:p>
        </p:txBody>
      </p:sp>
      <p:sp>
        <p:nvSpPr>
          <p:cNvPr id="1073" name="Heap is broken into smaller areas (sub-heap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9354" indent="-759354" defTabSz="673655">
              <a:spcBef>
                <a:spcPts val="4800"/>
              </a:spcBef>
              <a:defRPr sz="4100"/>
            </a:pPr>
            <a:r>
              <a:rPr>
                <a:solidFill>
                  <a:srgbClr val="945200"/>
                </a:solidFill>
              </a:rPr>
              <a:t>Heap</a:t>
            </a:r>
            <a:r>
              <a:t> is broken into smaller areas (sub-heaps)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newly created objects </a:t>
            </a:r>
            <a:r>
              <a:rPr>
                <a:solidFill>
                  <a:srgbClr val="797979"/>
                </a:solidFill>
              </a:rPr>
              <a:t>(Age = 0)</a:t>
            </a:r>
            <a:br/>
            <a:r>
              <a:t>—&gt; allocated to a </a:t>
            </a:r>
            <a:r>
              <a:rPr>
                <a:solidFill>
                  <a:srgbClr val="945200"/>
                </a:solidFill>
              </a:rPr>
              <a:t>young area</a:t>
            </a:r>
            <a:r>
              <a:t>: </a:t>
            </a:r>
            <a:r>
              <a:rPr>
                <a:solidFill>
                  <a:srgbClr val="0433FF"/>
                </a:solidFill>
              </a:rPr>
              <a:t>Eden</a:t>
            </a:r>
            <a:endParaRPr>
              <a:solidFill>
                <a:srgbClr val="0433FF"/>
              </a:solidFill>
            </a:endParaRP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new objects that live beyond than a GC cycle </a:t>
            </a:r>
            <a:r>
              <a:rPr>
                <a:solidFill>
                  <a:srgbClr val="797979"/>
                </a:solidFill>
              </a:rPr>
              <a:t>(Age = 1)</a:t>
            </a:r>
            <a:br/>
            <a:r>
              <a:t>—&gt; move to a </a:t>
            </a:r>
            <a:r>
              <a:rPr>
                <a:solidFill>
                  <a:srgbClr val="945200"/>
                </a:solidFill>
              </a:rPr>
              <a:t>young area</a:t>
            </a:r>
            <a:r>
              <a:t>: </a:t>
            </a:r>
            <a:r>
              <a:rPr>
                <a:solidFill>
                  <a:srgbClr val="0433FF"/>
                </a:solidFill>
              </a:rPr>
              <a:t>Survivor (S1)</a:t>
            </a:r>
            <a:endParaRPr>
              <a:solidFill>
                <a:srgbClr val="0433FF"/>
              </a:solidFill>
            </a:endParaRP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objects that “survive” a few GC cycles </a:t>
            </a:r>
            <a:r>
              <a:rPr>
                <a:solidFill>
                  <a:srgbClr val="797979"/>
                </a:solidFill>
              </a:rPr>
              <a:t>(Age ++ )</a:t>
            </a:r>
            <a:br/>
            <a:r>
              <a:t>—&gt; get moved between </a:t>
            </a:r>
            <a:r>
              <a:rPr>
                <a:solidFill>
                  <a:srgbClr val="945200"/>
                </a:solidFill>
              </a:rPr>
              <a:t>young areas</a:t>
            </a:r>
            <a:r>
              <a:t>: </a:t>
            </a:r>
            <a:r>
              <a:rPr>
                <a:solidFill>
                  <a:srgbClr val="0433FF"/>
                </a:solidFill>
              </a:rPr>
              <a:t>S1</a:t>
            </a:r>
            <a:r>
              <a:t> -&gt; </a:t>
            </a:r>
            <a:r>
              <a:rPr>
                <a:solidFill>
                  <a:srgbClr val="0433FF"/>
                </a:solidFill>
              </a:rPr>
              <a:t>S2</a:t>
            </a:r>
            <a:r>
              <a:t> or </a:t>
            </a:r>
            <a:r>
              <a:rPr>
                <a:solidFill>
                  <a:srgbClr val="0433FF"/>
                </a:solidFill>
              </a:rPr>
              <a:t>S2</a:t>
            </a:r>
            <a:r>
              <a:t> -&gt; </a:t>
            </a:r>
            <a:r>
              <a:rPr>
                <a:solidFill>
                  <a:srgbClr val="0433FF"/>
                </a:solidFill>
              </a:rPr>
              <a:t>S1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objects that survive longer </a:t>
            </a:r>
            <a:r>
              <a:rPr>
                <a:solidFill>
                  <a:srgbClr val="797979"/>
                </a:solidFill>
              </a:rPr>
              <a:t>(Age &gt; 15)</a:t>
            </a:r>
            <a:br/>
            <a:r>
              <a:t>—&gt; move to a an </a:t>
            </a:r>
            <a:r>
              <a:rPr>
                <a:solidFill>
                  <a:srgbClr val="945200"/>
                </a:solidFill>
              </a:rPr>
              <a:t>older area</a:t>
            </a:r>
            <a:r>
              <a:t>: </a:t>
            </a:r>
            <a:r>
              <a:rPr>
                <a:solidFill>
                  <a:srgbClr val="0433FF"/>
                </a:solidFill>
              </a:rPr>
              <a:t>Tenured</a:t>
            </a:r>
            <a:endParaRPr>
              <a:solidFill>
                <a:srgbClr val="0433FF"/>
              </a:solidFill>
            </a:endParaRP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method definitions/statics etc</a:t>
            </a:r>
            <a:br/>
            <a:r>
              <a:t>—&gt; allocated to </a:t>
            </a:r>
            <a:r>
              <a:rPr>
                <a:solidFill>
                  <a:srgbClr val="0433FF"/>
                </a:solidFill>
              </a:rPr>
              <a:t>PermGen</a:t>
            </a:r>
            <a:r>
              <a:t>, need not be collected</a:t>
            </a:r>
          </a:p>
        </p:txBody>
      </p:sp>
      <p:sp>
        <p:nvSpPr>
          <p:cNvPr id="10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ollections for Young &amp; Old Areas"/>
          <p:cNvSpPr txBox="1"/>
          <p:nvPr>
            <p:ph type="title"/>
          </p:nvPr>
        </p:nvSpPr>
        <p:spPr>
          <a:xfrm>
            <a:off x="3066435" y="-348792"/>
            <a:ext cx="18288001" cy="2277072"/>
          </a:xfrm>
          <a:prstGeom prst="rect">
            <a:avLst/>
          </a:prstGeom>
        </p:spPr>
        <p:txBody>
          <a:bodyPr/>
          <a:lstStyle>
            <a:lvl1pPr defTabSz="624363">
              <a:defRPr sz="7144"/>
            </a:lvl1pPr>
          </a:lstStyle>
          <a:p>
            <a:pPr/>
            <a:r>
              <a:t>Collections for Young &amp; Old Areas</a:t>
            </a:r>
          </a:p>
        </p:txBody>
      </p:sp>
      <p:sp>
        <p:nvSpPr>
          <p:cNvPr id="10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078" name="Table"/>
          <p:cNvGraphicFramePr/>
          <p:nvPr/>
        </p:nvGraphicFramePr>
        <p:xfrm>
          <a:off x="469956" y="1373021"/>
          <a:ext cx="23509648" cy="1142564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6102408"/>
                <a:gridCol w="8985383"/>
                <a:gridCol w="8409156"/>
              </a:tblGrid>
              <a:tr h="2853237">
                <a:tc>
                  <a:txBody>
                    <a:bodyPr/>
                    <a:lstStyle/>
                    <a:p>
                      <a:pPr>
                        <a:defRPr b="0" sz="28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34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Young Generation</a:t>
                      </a:r>
                      <a:endParaRPr>
                        <a:solidFill>
                          <a:srgbClr val="945200"/>
                        </a:solidFill>
                      </a:endParaRPr>
                    </a:p>
                    <a:p>
                      <a:pPr>
                        <a:defRPr b="0" sz="34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945200"/>
                          </a:solidFill>
                        </a:rPr>
                        <a:t>Eden, Survivors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34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Old Generation</a:t>
                      </a:r>
                      <a:br>
                        <a:rPr>
                          <a:solidFill>
                            <a:srgbClr val="945200"/>
                          </a:solidFill>
                        </a:rPr>
                      </a:br>
                      <a:r>
                        <a:rPr>
                          <a:solidFill>
                            <a:srgbClr val="945200"/>
                          </a:solidFill>
                        </a:rPr>
                        <a:t>Tenured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</a:tr>
              <a:tr h="2853237">
                <a:tc>
                  <a:txBody>
                    <a:bodyPr/>
                    <a:lstStyle/>
                    <a:p>
                      <a:pPr algn="l">
                        <a:defRPr b="0" sz="32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Serial Collection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lvl="7" indent="0"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       Serial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latin typeface="+mj-lt"/>
                          <a:ea typeface="+mj-ea"/>
                          <a:cs typeface="+mj-cs"/>
                          <a:sym typeface="Monaco"/>
                        </a:rPr>
                        <a:t>       Serial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</a:tr>
              <a:tr h="2853237">
                <a:tc>
                  <a:txBody>
                    <a:bodyPr/>
                    <a:lstStyle/>
                    <a:p>
                      <a:pPr algn="l">
                        <a:defRPr b="0" sz="32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Parallel Collection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latin typeface="+mj-lt"/>
                          <a:ea typeface="+mj-ea"/>
                          <a:cs typeface="+mj-cs"/>
                          <a:sym typeface="Monaco"/>
                        </a:rPr>
                        <a:t>       Parallel Scavenge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latin typeface="+mj-lt"/>
                          <a:ea typeface="+mj-ea"/>
                          <a:cs typeface="+mj-cs"/>
                          <a:sym typeface="Monaco"/>
                        </a:rPr>
                        <a:t>       Parallel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</a:tr>
              <a:tr h="2853237">
                <a:tc>
                  <a:txBody>
                    <a:bodyPr/>
                    <a:lstStyle/>
                    <a:p>
                      <a:pPr algn="l">
                        <a:defRPr b="0" sz="32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Concurrent Mark-Sweep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br/>
                      <a:r>
                        <a:t>     Parallel New</a:t>
                      </a:r>
                    </a:p>
                    <a:p>
                      <a:pPr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     Same as Parallel New</a:t>
                      </a:r>
                      <a:br/>
                      <a:r>
                        <a:t>     </a:t>
                      </a:r>
                      <a:r>
                        <a:rPr sz="2200"/>
                        <a:t>(</a:t>
                      </a:r>
                      <a:r>
                        <a:rPr sz="2200">
                          <a:solidFill>
                            <a:srgbClr val="0433FF"/>
                          </a:solidFill>
                        </a:rPr>
                        <a:t>same algorithm diff impl</a:t>
                      </a:r>
                      <a:r>
                        <a:rPr sz="2200"/>
                        <a:t>)</a:t>
                      </a:r>
                      <a:br/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Concurrent Mark Sweep </a:t>
                      </a:r>
                    </a:p>
                    <a:p>
                      <a:pPr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   until compaction time</a:t>
                      </a:r>
                    </a:p>
                    <a:p>
                      <a:pPr algn="l">
                        <a:defRPr sz="28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   </a:t>
                      </a:r>
                      <a:r>
                        <a:rPr sz="2200"/>
                        <a:t>(</a:t>
                      </a:r>
                      <a:r>
                        <a:rPr sz="2200">
                          <a:solidFill>
                            <a:srgbClr val="0433FF"/>
                          </a:solidFill>
                        </a:rPr>
                        <a:t>Concurrent Mode Failure</a:t>
                      </a:r>
                      <a:r>
                        <a:rPr sz="2200"/>
                        <a:t>)</a:t>
                      </a:r>
                    </a:p>
                    <a:p>
                      <a:pPr algn="l">
                        <a:defRPr sz="3100"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Monaco"/>
                        </a:defRPr>
                      </a:pPr>
                      <a:r>
                        <a:t>then Parallel STW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prstDash val="sysDot"/>
                      <a:miter lim="400000"/>
                    </a:lnL>
                    <a:lnR w="12700">
                      <a:solidFill>
                        <a:srgbClr val="000000"/>
                      </a:solidFill>
                      <a:prstDash val="sysDot"/>
                      <a:miter lim="400000"/>
                    </a:lnR>
                    <a:lnT w="12700">
                      <a:solidFill>
                        <a:srgbClr val="000000"/>
                      </a:solidFill>
                      <a:prstDash val="sysDot"/>
                      <a:miter lim="400000"/>
                    </a:lnT>
                    <a:lnB w="12700">
                      <a:solidFill>
                        <a:srgbClr val="000000"/>
                      </a:solidFill>
                      <a:prstDash val="sysDot"/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079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0446" y="5435334"/>
            <a:ext cx="605939" cy="610132"/>
          </a:xfrm>
          <a:prstGeom prst="rect">
            <a:avLst/>
          </a:prstGeom>
          <a:ln w="3175">
            <a:miter lim="400000"/>
          </a:ln>
        </p:spPr>
      </p:pic>
      <p:pic>
        <p:nvPicPr>
          <p:cNvPr id="1080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66327" y="5110232"/>
            <a:ext cx="1251674" cy="1260336"/>
          </a:xfrm>
          <a:prstGeom prst="rect">
            <a:avLst/>
          </a:prstGeom>
          <a:ln w="3175">
            <a:miter lim="400000"/>
          </a:ln>
        </p:spPr>
      </p:pic>
      <p:pic>
        <p:nvPicPr>
          <p:cNvPr id="1081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9805" y="8236889"/>
            <a:ext cx="607220" cy="611422"/>
          </a:xfrm>
          <a:prstGeom prst="rect">
            <a:avLst/>
          </a:prstGeom>
          <a:ln w="3175">
            <a:miter lim="400000"/>
          </a:ln>
        </p:spPr>
      </p:pic>
      <p:pic>
        <p:nvPicPr>
          <p:cNvPr id="1082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66327" y="7912432"/>
            <a:ext cx="1251674" cy="1260336"/>
          </a:xfrm>
          <a:prstGeom prst="rect">
            <a:avLst/>
          </a:prstGeom>
          <a:ln w="3175">
            <a:miter lim="400000"/>
          </a:ln>
        </p:spPr>
      </p:pic>
      <p:pic>
        <p:nvPicPr>
          <p:cNvPr id="1083" name="STW.png" descr="ST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39805" y="11039733"/>
            <a:ext cx="607220" cy="611422"/>
          </a:xfrm>
          <a:prstGeom prst="rect">
            <a:avLst/>
          </a:prstGeom>
          <a:ln w="3175">
            <a:miter lim="400000"/>
          </a:ln>
        </p:spPr>
      </p:pic>
      <p:sp>
        <p:nvSpPr>
          <p:cNvPr id="1084" name="Line"/>
          <p:cNvSpPr/>
          <p:nvPr/>
        </p:nvSpPr>
        <p:spPr>
          <a:xfrm flipH="1" flipV="1">
            <a:off x="436869" y="1385038"/>
            <a:ext cx="6152906" cy="28604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85" name="GC Type"/>
          <p:cNvSpPr txBox="1"/>
          <p:nvPr/>
        </p:nvSpPr>
        <p:spPr>
          <a:xfrm>
            <a:off x="744811" y="3480561"/>
            <a:ext cx="1720317" cy="5960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GC Type</a:t>
            </a:r>
          </a:p>
        </p:txBody>
      </p:sp>
      <p:sp>
        <p:nvSpPr>
          <p:cNvPr id="1086" name="Generation"/>
          <p:cNvSpPr txBox="1"/>
          <p:nvPr/>
        </p:nvSpPr>
        <p:spPr>
          <a:xfrm>
            <a:off x="4012782" y="2517259"/>
            <a:ext cx="2406229" cy="5960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Generation</a:t>
            </a:r>
          </a:p>
        </p:txBody>
      </p:sp>
      <p:sp>
        <p:nvSpPr>
          <p:cNvPr id="1087" name="See Appendix 2, 2a, 2b, 2c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4188722" y="12976072"/>
            <a:ext cx="4876261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2, 2a, 2b, 2c</a:t>
            </a:r>
          </a:p>
        </p:txBody>
      </p:sp>
      <p:pic>
        <p:nvPicPr>
          <p:cNvPr id="10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6382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1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chemeClr val="accent3"/>
              </a:buClr>
              <a:defRPr sz="5200"/>
            </a:pPr>
            <a:r>
              <a:rPr>
                <a:solidFill>
                  <a:srgbClr val="797979"/>
                </a:solidFill>
              </a:rPr>
              <a:t>Overview and history of garbage collection</a:t>
            </a:r>
            <a:endParaRPr>
              <a:solidFill>
                <a:srgbClr val="797979"/>
              </a:solidFill>
            </a:endParaRP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Types of garbage collection 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General patterns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Deeper dive into Generational GCs</a:t>
            </a:r>
          </a:p>
          <a:p>
            <a:pPr marL="767491" indent="-767491">
              <a:buClr>
                <a:srgbClr val="0433FF"/>
              </a:buClr>
              <a:defRPr sz="5200">
                <a:solidFill>
                  <a:srgbClr val="797979"/>
                </a:solidFill>
              </a:defRPr>
            </a:pPr>
            <a:r>
              <a:rPr>
                <a:solidFill>
                  <a:srgbClr val="0433FF"/>
                </a:solidFill>
              </a:rPr>
              <a:t>The newer Garbage First GC</a:t>
            </a:r>
            <a:endParaRPr>
              <a:solidFill>
                <a:srgbClr val="0433FF"/>
              </a:solidFill>
            </a:endParaRP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is Garbage Collection?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>
            <a:lvl1pPr defTabSz="673655">
              <a:defRPr sz="7708"/>
            </a:lvl1pPr>
          </a:lstStyle>
          <a:p>
            <a:pPr/>
            <a:r>
              <a:t>What is Garbage Collection?</a:t>
            </a:r>
          </a:p>
        </p:txBody>
      </p:sp>
      <p:sp>
        <p:nvSpPr>
          <p:cNvPr id="164" name="As a broad definition, garbage collection is:…"/>
          <p:cNvSpPr txBox="1"/>
          <p:nvPr>
            <p:ph type="body" idx="1"/>
          </p:nvPr>
        </p:nvSpPr>
        <p:spPr>
          <a:xfrm>
            <a:off x="3193564" y="2265711"/>
            <a:ext cx="17996872" cy="95373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200"/>
            </a:pPr>
            <a:r>
              <a:t>As a broad definition, garbage collection is:</a:t>
            </a:r>
          </a:p>
          <a:p>
            <a:pPr marL="946354" indent="-946354">
              <a:defRPr sz="4200"/>
            </a:pPr>
            <a:r>
              <a:t>looking up a managed memory area</a:t>
            </a:r>
          </a:p>
          <a:p>
            <a:pPr marL="946354" indent="-946354">
              <a:defRPr sz="4200"/>
            </a:pPr>
            <a:r>
              <a:t>identify objects in-use as </a:t>
            </a:r>
            <a:r>
              <a:rPr>
                <a:solidFill>
                  <a:srgbClr val="0433FF"/>
                </a:solidFill>
              </a:rPr>
              <a:t>live</a:t>
            </a:r>
            <a:r>
              <a:t> objects</a:t>
            </a:r>
          </a:p>
          <a:p>
            <a:pPr marL="946354" indent="-946354">
              <a:defRPr sz="4200"/>
            </a:pPr>
            <a:r>
              <a:t>mark objects no longer used as </a:t>
            </a:r>
            <a:r>
              <a:rPr>
                <a:solidFill>
                  <a:srgbClr val="0433FF"/>
                </a:solidFill>
              </a:rPr>
              <a:t>garbage</a:t>
            </a:r>
          </a:p>
          <a:p>
            <a:pPr marL="946354" indent="-946354">
              <a:defRPr sz="4200"/>
            </a:pPr>
            <a:r>
              <a:rPr>
                <a:solidFill>
                  <a:srgbClr val="797979"/>
                </a:solidFill>
              </a:rPr>
              <a:t>[occasionally] </a:t>
            </a:r>
            <a:r>
              <a:t>reclaim memory by </a:t>
            </a:r>
            <a:r>
              <a:rPr>
                <a:solidFill>
                  <a:srgbClr val="945200"/>
                </a:solidFill>
              </a:rPr>
              <a:t>deleting garbage</a:t>
            </a:r>
          </a:p>
          <a:p>
            <a:pPr marL="946354" indent="-946354">
              <a:defRPr sz="4200"/>
            </a:pPr>
            <a:r>
              <a:rPr>
                <a:solidFill>
                  <a:srgbClr val="797979"/>
                </a:solidFill>
              </a:rPr>
              <a:t>[occasionally] </a:t>
            </a:r>
            <a:r>
              <a:t>compact memory by </a:t>
            </a:r>
            <a:r>
              <a:rPr>
                <a:solidFill>
                  <a:srgbClr val="945200"/>
                </a:solidFill>
              </a:rPr>
              <a:t>defragmenting</a:t>
            </a:r>
            <a:r>
              <a:t> 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Why a new G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a new GC?</a:t>
            </a:r>
          </a:p>
        </p:txBody>
      </p:sp>
      <p:sp>
        <p:nvSpPr>
          <p:cNvPr id="1094" name="Mostly focused on live objects not on garbage…"/>
          <p:cNvSpPr txBox="1"/>
          <p:nvPr>
            <p:ph type="body" idx="1"/>
          </p:nvPr>
        </p:nvSpPr>
        <p:spPr>
          <a:xfrm>
            <a:off x="3310871" y="2368640"/>
            <a:ext cx="17762258" cy="10554025"/>
          </a:xfrm>
          <a:prstGeom prst="rect">
            <a:avLst/>
          </a:prstGeom>
        </p:spPr>
        <p:txBody>
          <a:bodyPr/>
          <a:lstStyle/>
          <a:p>
            <a:pPr marL="759354" indent="-759354" defTabSz="673655">
              <a:spcBef>
                <a:spcPts val="4800"/>
              </a:spcBef>
              <a:defRPr sz="4100"/>
            </a:pPr>
            <a:r>
              <a:t>Mostly focused on </a:t>
            </a:r>
            <a:r>
              <a:rPr>
                <a:solidFill>
                  <a:srgbClr val="945200"/>
                </a:solidFill>
              </a:rPr>
              <a:t>live objects</a:t>
            </a:r>
            <a:r>
              <a:t> not on garbage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rPr>
                <a:solidFill>
                  <a:srgbClr val="945200"/>
                </a:solidFill>
              </a:rPr>
              <a:t>Contiguous memory area arrangement</a:t>
            </a:r>
            <a:r>
              <a:t> reduces flexibility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Different collectors for different generations 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By default, </a:t>
            </a:r>
            <a:r>
              <a:rPr>
                <a:solidFill>
                  <a:srgbClr val="945200"/>
                </a:solidFill>
              </a:rPr>
              <a:t>unpredictable and inconsistent pause-times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May need </a:t>
            </a:r>
            <a:r>
              <a:rPr>
                <a:solidFill>
                  <a:srgbClr val="945200"/>
                </a:solidFill>
              </a:rPr>
              <a:t>heavy tune-ups</a:t>
            </a:r>
            <a:r>
              <a:t> to stabilize pause times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Not performant for large memory heaps</a:t>
            </a:r>
          </a:p>
          <a:p>
            <a:pPr marL="759354" indent="-759354" defTabSz="673655">
              <a:spcBef>
                <a:spcPts val="4800"/>
              </a:spcBef>
              <a:defRPr sz="4100"/>
            </a:pPr>
            <a:r>
              <a:t>Either highly prone to fragmentation </a:t>
            </a:r>
            <a:br/>
            <a:r>
              <a:t>or demand smaller heaps for predictable times.</a:t>
            </a:r>
          </a:p>
        </p:txBody>
      </p:sp>
      <p:sp>
        <p:nvSpPr>
          <p:cNvPr id="10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6" name="Issues with existing Generational GC"/>
          <p:cNvSpPr txBox="1"/>
          <p:nvPr/>
        </p:nvSpPr>
        <p:spPr>
          <a:xfrm>
            <a:off x="6388273" y="1536322"/>
            <a:ext cx="11643173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Issues with existing Generational GC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Rectangle"/>
          <p:cNvSpPr/>
          <p:nvPr/>
        </p:nvSpPr>
        <p:spPr>
          <a:xfrm>
            <a:off x="3753839" y="1782035"/>
            <a:ext cx="10011185" cy="10032243"/>
          </a:xfrm>
          <a:prstGeom prst="rect">
            <a:avLst/>
          </a:prstGeom>
          <a:solidFill>
            <a:srgbClr val="7A81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99" name="Square"/>
          <p:cNvSpPr/>
          <p:nvPr/>
        </p:nvSpPr>
        <p:spPr>
          <a:xfrm>
            <a:off x="7766855" y="11111507"/>
            <a:ext cx="678657" cy="678658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0" name="Line"/>
          <p:cNvSpPr/>
          <p:nvPr/>
        </p:nvSpPr>
        <p:spPr>
          <a:xfrm flipV="1">
            <a:off x="3772308" y="1801208"/>
            <a:ext cx="1" cy="1000916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1" name="Line"/>
          <p:cNvSpPr/>
          <p:nvPr/>
        </p:nvSpPr>
        <p:spPr>
          <a:xfrm flipV="1">
            <a:off x="44390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2" name="Line"/>
          <p:cNvSpPr/>
          <p:nvPr/>
        </p:nvSpPr>
        <p:spPr>
          <a:xfrm flipV="1">
            <a:off x="51058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3" name="Line"/>
          <p:cNvSpPr/>
          <p:nvPr/>
        </p:nvSpPr>
        <p:spPr>
          <a:xfrm flipV="1">
            <a:off x="57725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4" name="Line"/>
          <p:cNvSpPr/>
          <p:nvPr/>
        </p:nvSpPr>
        <p:spPr>
          <a:xfrm flipV="1">
            <a:off x="64393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5" name="Line"/>
          <p:cNvSpPr/>
          <p:nvPr/>
        </p:nvSpPr>
        <p:spPr>
          <a:xfrm flipV="1">
            <a:off x="71060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6" name="Line"/>
          <p:cNvSpPr/>
          <p:nvPr/>
        </p:nvSpPr>
        <p:spPr>
          <a:xfrm flipV="1">
            <a:off x="77728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7" name="Line"/>
          <p:cNvSpPr/>
          <p:nvPr/>
        </p:nvSpPr>
        <p:spPr>
          <a:xfrm flipV="1">
            <a:off x="84395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8" name="Line"/>
          <p:cNvSpPr/>
          <p:nvPr/>
        </p:nvSpPr>
        <p:spPr>
          <a:xfrm flipV="1">
            <a:off x="91063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09" name="Line"/>
          <p:cNvSpPr/>
          <p:nvPr/>
        </p:nvSpPr>
        <p:spPr>
          <a:xfrm flipV="1">
            <a:off x="97730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0" name="Line"/>
          <p:cNvSpPr/>
          <p:nvPr/>
        </p:nvSpPr>
        <p:spPr>
          <a:xfrm flipV="1">
            <a:off x="104398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1" name="Line"/>
          <p:cNvSpPr/>
          <p:nvPr/>
        </p:nvSpPr>
        <p:spPr>
          <a:xfrm flipV="1">
            <a:off x="1110655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2" name="Line"/>
          <p:cNvSpPr/>
          <p:nvPr/>
        </p:nvSpPr>
        <p:spPr>
          <a:xfrm flipV="1">
            <a:off x="117733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3" name="Line"/>
          <p:cNvSpPr/>
          <p:nvPr/>
        </p:nvSpPr>
        <p:spPr>
          <a:xfrm flipV="1">
            <a:off x="12440059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4" name="Line"/>
          <p:cNvSpPr/>
          <p:nvPr/>
        </p:nvSpPr>
        <p:spPr>
          <a:xfrm flipV="1">
            <a:off x="13106808" y="1801207"/>
            <a:ext cx="1" cy="1000916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5" name="Line"/>
          <p:cNvSpPr/>
          <p:nvPr/>
        </p:nvSpPr>
        <p:spPr>
          <a:xfrm flipV="1">
            <a:off x="13773558" y="1801207"/>
            <a:ext cx="1" cy="1000916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6" name="Line"/>
          <p:cNvSpPr/>
          <p:nvPr/>
        </p:nvSpPr>
        <p:spPr>
          <a:xfrm>
            <a:off x="3762375" y="4452937"/>
            <a:ext cx="10009166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7" name="Line"/>
          <p:cNvSpPr/>
          <p:nvPr/>
        </p:nvSpPr>
        <p:spPr>
          <a:xfrm>
            <a:off x="3762375" y="1785937"/>
            <a:ext cx="100012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8" name="Line"/>
          <p:cNvSpPr/>
          <p:nvPr/>
        </p:nvSpPr>
        <p:spPr>
          <a:xfrm>
            <a:off x="3762375" y="51196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19" name="Line"/>
          <p:cNvSpPr/>
          <p:nvPr/>
        </p:nvSpPr>
        <p:spPr>
          <a:xfrm>
            <a:off x="3762375" y="64531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0" name="Line"/>
          <p:cNvSpPr/>
          <p:nvPr/>
        </p:nvSpPr>
        <p:spPr>
          <a:xfrm>
            <a:off x="3762375" y="91201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1" name="Line"/>
          <p:cNvSpPr/>
          <p:nvPr/>
        </p:nvSpPr>
        <p:spPr>
          <a:xfrm>
            <a:off x="3762375" y="10453688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2" name="Line"/>
          <p:cNvSpPr/>
          <p:nvPr/>
        </p:nvSpPr>
        <p:spPr>
          <a:xfrm>
            <a:off x="3762375" y="111204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3" name="Line"/>
          <p:cNvSpPr/>
          <p:nvPr/>
        </p:nvSpPr>
        <p:spPr>
          <a:xfrm>
            <a:off x="3762375" y="77866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4" name="Line"/>
          <p:cNvSpPr/>
          <p:nvPr/>
        </p:nvSpPr>
        <p:spPr>
          <a:xfrm>
            <a:off x="3762375" y="97869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5" name="Line"/>
          <p:cNvSpPr/>
          <p:nvPr/>
        </p:nvSpPr>
        <p:spPr>
          <a:xfrm>
            <a:off x="3762375" y="84534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3762375" y="71199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7" name="Line"/>
          <p:cNvSpPr/>
          <p:nvPr/>
        </p:nvSpPr>
        <p:spPr>
          <a:xfrm>
            <a:off x="3762375" y="31194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8" name="Line"/>
          <p:cNvSpPr/>
          <p:nvPr/>
        </p:nvSpPr>
        <p:spPr>
          <a:xfrm>
            <a:off x="3762375" y="578643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29" name="Line"/>
          <p:cNvSpPr/>
          <p:nvPr/>
        </p:nvSpPr>
        <p:spPr>
          <a:xfrm>
            <a:off x="3762375" y="24526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0" name="Line"/>
          <p:cNvSpPr/>
          <p:nvPr/>
        </p:nvSpPr>
        <p:spPr>
          <a:xfrm>
            <a:off x="3762375" y="3786187"/>
            <a:ext cx="10009168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1" name="Line"/>
          <p:cNvSpPr/>
          <p:nvPr/>
        </p:nvSpPr>
        <p:spPr>
          <a:xfrm>
            <a:off x="3762375" y="11805046"/>
            <a:ext cx="10001250" cy="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2" name="Rectangle"/>
          <p:cNvSpPr/>
          <p:nvPr/>
        </p:nvSpPr>
        <p:spPr>
          <a:xfrm>
            <a:off x="5107326" y="5118001"/>
            <a:ext cx="659280" cy="669640"/>
          </a:xfrm>
          <a:prstGeom prst="rect">
            <a:avLst/>
          </a:prstGeom>
          <a:solidFill>
            <a:srgbClr val="008F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3" name="Rectangle"/>
          <p:cNvSpPr/>
          <p:nvPr/>
        </p:nvSpPr>
        <p:spPr>
          <a:xfrm>
            <a:off x="4445654" y="7795617"/>
            <a:ext cx="668771" cy="642938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4" name="Rectangle"/>
          <p:cNvSpPr/>
          <p:nvPr/>
        </p:nvSpPr>
        <p:spPr>
          <a:xfrm>
            <a:off x="8439791" y="2450751"/>
            <a:ext cx="667721" cy="662490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5" name="Rectangle"/>
          <p:cNvSpPr/>
          <p:nvPr/>
        </p:nvSpPr>
        <p:spPr>
          <a:xfrm>
            <a:off x="12448988" y="2454158"/>
            <a:ext cx="653071" cy="656350"/>
          </a:xfrm>
          <a:prstGeom prst="rect">
            <a:avLst/>
          </a:prstGeom>
          <a:solidFill>
            <a:srgbClr val="008F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6" name="Square"/>
          <p:cNvSpPr/>
          <p:nvPr/>
        </p:nvSpPr>
        <p:spPr>
          <a:xfrm>
            <a:off x="4456917" y="11138296"/>
            <a:ext cx="642939" cy="642939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7" name="Rectangle"/>
          <p:cNvSpPr/>
          <p:nvPr/>
        </p:nvSpPr>
        <p:spPr>
          <a:xfrm>
            <a:off x="11112511" y="10462617"/>
            <a:ext cx="660798" cy="642939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8" name="Square"/>
          <p:cNvSpPr/>
          <p:nvPr/>
        </p:nvSpPr>
        <p:spPr>
          <a:xfrm>
            <a:off x="9107808" y="7792640"/>
            <a:ext cx="659298" cy="658862"/>
          </a:xfrm>
          <a:prstGeom prst="rect">
            <a:avLst/>
          </a:prstGeom>
          <a:solidFill>
            <a:srgbClr val="008F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39" name="Rectangle"/>
          <p:cNvSpPr/>
          <p:nvPr/>
        </p:nvSpPr>
        <p:spPr>
          <a:xfrm>
            <a:off x="12435669" y="7789588"/>
            <a:ext cx="670844" cy="663361"/>
          </a:xfrm>
          <a:prstGeom prst="rect">
            <a:avLst/>
          </a:prstGeom>
          <a:solidFill>
            <a:srgbClr val="9290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0" name="Rectangle"/>
          <p:cNvSpPr/>
          <p:nvPr/>
        </p:nvSpPr>
        <p:spPr>
          <a:xfrm>
            <a:off x="7774296" y="3784861"/>
            <a:ext cx="660798" cy="669118"/>
          </a:xfrm>
          <a:prstGeom prst="rect">
            <a:avLst/>
          </a:prstGeom>
          <a:solidFill>
            <a:srgbClr val="008F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1" name="Square"/>
          <p:cNvSpPr/>
          <p:nvPr/>
        </p:nvSpPr>
        <p:spPr>
          <a:xfrm>
            <a:off x="5114738" y="9138046"/>
            <a:ext cx="642939" cy="642939"/>
          </a:xfrm>
          <a:prstGeom prst="rect">
            <a:avLst/>
          </a:prstGeom>
          <a:solidFill>
            <a:srgbClr val="8EFA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2" name="Rectangle"/>
          <p:cNvSpPr/>
          <p:nvPr/>
        </p:nvSpPr>
        <p:spPr>
          <a:xfrm>
            <a:off x="11772472" y="4460378"/>
            <a:ext cx="669152" cy="660554"/>
          </a:xfrm>
          <a:prstGeom prst="rect">
            <a:avLst/>
          </a:prstGeom>
          <a:solidFill>
            <a:srgbClr val="8EFA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3" name="Square"/>
          <p:cNvSpPr/>
          <p:nvPr/>
        </p:nvSpPr>
        <p:spPr>
          <a:xfrm>
            <a:off x="10448738" y="7125890"/>
            <a:ext cx="657414" cy="660798"/>
          </a:xfrm>
          <a:prstGeom prst="rect">
            <a:avLst/>
          </a:prstGeom>
          <a:solidFill>
            <a:srgbClr val="8EFA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44" name="Square"/>
          <p:cNvSpPr/>
          <p:nvPr/>
        </p:nvSpPr>
        <p:spPr>
          <a:xfrm>
            <a:off x="7771349" y="5789372"/>
            <a:ext cx="659281" cy="654886"/>
          </a:xfrm>
          <a:prstGeom prst="rect">
            <a:avLst/>
          </a:prstGeom>
          <a:solidFill>
            <a:srgbClr val="8EFA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165" name="Group"/>
          <p:cNvGrpSpPr/>
          <p:nvPr/>
        </p:nvGrpSpPr>
        <p:grpSpPr>
          <a:xfrm>
            <a:off x="5105134" y="2452687"/>
            <a:ext cx="671405" cy="661455"/>
            <a:chOff x="0" y="0"/>
            <a:chExt cx="671404" cy="661454"/>
          </a:xfrm>
        </p:grpSpPr>
        <p:sp>
          <p:nvSpPr>
            <p:cNvPr id="1145" name="Rectangle"/>
            <p:cNvSpPr/>
            <p:nvPr/>
          </p:nvSpPr>
          <p:spPr>
            <a:xfrm>
              <a:off x="1759" y="0"/>
              <a:ext cx="667886" cy="66145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46" name="Rectangle"/>
            <p:cNvSpPr/>
            <p:nvPr/>
          </p:nvSpPr>
          <p:spPr>
            <a:xfrm>
              <a:off x="454169" y="324786"/>
              <a:ext cx="214313" cy="321469"/>
            </a:xfrm>
            <a:prstGeom prst="rect">
              <a:avLst/>
            </a:prstGeom>
            <a:solidFill>
              <a:srgbClr val="8EFA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47" name="Rectangle"/>
            <p:cNvSpPr/>
            <p:nvPr/>
          </p:nvSpPr>
          <p:spPr>
            <a:xfrm>
              <a:off x="564247" y="6157"/>
              <a:ext cx="107158" cy="214313"/>
            </a:xfrm>
            <a:prstGeom prst="rect">
              <a:avLst/>
            </a:prstGeom>
            <a:solidFill>
              <a:srgbClr val="8EFA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48" name="Rectangle"/>
            <p:cNvSpPr/>
            <p:nvPr/>
          </p:nvSpPr>
          <p:spPr>
            <a:xfrm>
              <a:off x="16691" y="437830"/>
              <a:ext cx="321139" cy="216589"/>
            </a:xfrm>
            <a:prstGeom prst="rect">
              <a:avLst/>
            </a:prstGeom>
            <a:solidFill>
              <a:srgbClr val="8EFA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49" name="Square"/>
            <p:cNvSpPr/>
            <p:nvPr/>
          </p:nvSpPr>
          <p:spPr>
            <a:xfrm>
              <a:off x="342420" y="6157"/>
              <a:ext cx="107157" cy="107157"/>
            </a:xfrm>
            <a:prstGeom prst="rect">
              <a:avLst/>
            </a:prstGeom>
            <a:solidFill>
              <a:srgbClr val="8EFA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50" name="Square"/>
            <p:cNvSpPr/>
            <p:nvPr/>
          </p:nvSpPr>
          <p:spPr>
            <a:xfrm>
              <a:off x="1064" y="7252"/>
              <a:ext cx="215779" cy="212123"/>
            </a:xfrm>
            <a:prstGeom prst="rect">
              <a:avLst/>
            </a:prstGeom>
            <a:solidFill>
              <a:srgbClr val="8EFA00"/>
            </a:solidFill>
            <a:ln w="317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164" name="Group"/>
            <p:cNvGrpSpPr/>
            <p:nvPr/>
          </p:nvGrpSpPr>
          <p:grpSpPr>
            <a:xfrm>
              <a:off x="0" y="0"/>
              <a:ext cx="667885" cy="661455"/>
              <a:chOff x="0" y="0"/>
              <a:chExt cx="667884" cy="661454"/>
            </a:xfrm>
          </p:grpSpPr>
          <p:sp>
            <p:nvSpPr>
              <p:cNvPr id="1151" name="Rectangle"/>
              <p:cNvSpPr/>
              <p:nvPr/>
            </p:nvSpPr>
            <p:spPr>
              <a:xfrm>
                <a:off x="0" y="0"/>
                <a:ext cx="667885" cy="66145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163" name="Group"/>
              <p:cNvGrpSpPr/>
              <p:nvPr/>
            </p:nvGrpSpPr>
            <p:grpSpPr>
              <a:xfrm>
                <a:off x="0" y="7833"/>
                <a:ext cx="667767" cy="642939"/>
                <a:chOff x="0" y="0"/>
                <a:chExt cx="667766" cy="642937"/>
              </a:xfrm>
            </p:grpSpPr>
            <p:sp>
              <p:nvSpPr>
                <p:cNvPr id="1152" name="Rectangle"/>
                <p:cNvSpPr/>
                <p:nvPr/>
              </p:nvSpPr>
              <p:spPr>
                <a:xfrm>
                  <a:off x="3547" y="0"/>
                  <a:ext cx="664220" cy="642938"/>
                </a:xfrm>
                <a:prstGeom prst="rect">
                  <a:avLst/>
                </a:prstGeom>
                <a:solidFill>
                  <a:srgbClr val="D6D6D6">
                    <a:alpha val="0"/>
                  </a:srgbClr>
                </a:solidFill>
                <a:ln w="127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3" name="Line"/>
                <p:cNvSpPr/>
                <p:nvPr/>
              </p:nvSpPr>
              <p:spPr>
                <a:xfrm flipH="1">
                  <a:off x="221930" y="0"/>
                  <a:ext cx="1" cy="64293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4" name="Line"/>
                <p:cNvSpPr/>
                <p:nvPr/>
              </p:nvSpPr>
              <p:spPr>
                <a:xfrm flipH="1">
                  <a:off x="108086" y="0"/>
                  <a:ext cx="1" cy="64293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5" name="Line"/>
                <p:cNvSpPr/>
                <p:nvPr/>
              </p:nvSpPr>
              <p:spPr>
                <a:xfrm flipH="1">
                  <a:off x="563462" y="0"/>
                  <a:ext cx="1" cy="64293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6" name="Line"/>
                <p:cNvSpPr/>
                <p:nvPr/>
              </p:nvSpPr>
              <p:spPr>
                <a:xfrm flipH="1">
                  <a:off x="335774" y="0"/>
                  <a:ext cx="1" cy="64293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7" name="Line"/>
                <p:cNvSpPr/>
                <p:nvPr/>
              </p:nvSpPr>
              <p:spPr>
                <a:xfrm flipH="1">
                  <a:off x="449618" y="0"/>
                  <a:ext cx="1" cy="642938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8" name="Line"/>
                <p:cNvSpPr/>
                <p:nvPr/>
              </p:nvSpPr>
              <p:spPr>
                <a:xfrm>
                  <a:off x="0" y="110881"/>
                  <a:ext cx="664220" cy="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59" name="Line"/>
                <p:cNvSpPr/>
                <p:nvPr/>
              </p:nvSpPr>
              <p:spPr>
                <a:xfrm>
                  <a:off x="0" y="218103"/>
                  <a:ext cx="664220" cy="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60" name="Line"/>
                <p:cNvSpPr/>
                <p:nvPr/>
              </p:nvSpPr>
              <p:spPr>
                <a:xfrm>
                  <a:off x="0" y="325325"/>
                  <a:ext cx="664220" cy="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61" name="Line"/>
                <p:cNvSpPr/>
                <p:nvPr/>
              </p:nvSpPr>
              <p:spPr>
                <a:xfrm>
                  <a:off x="0" y="432548"/>
                  <a:ext cx="664220" cy="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162" name="Line"/>
                <p:cNvSpPr/>
                <p:nvPr/>
              </p:nvSpPr>
              <p:spPr>
                <a:xfrm>
                  <a:off x="0" y="539770"/>
                  <a:ext cx="664220" cy="1"/>
                </a:xfrm>
                <a:prstGeom prst="line">
                  <a:avLst/>
                </a:prstGeom>
                <a:noFill/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</p:grpSp>
      <p:sp>
        <p:nvSpPr>
          <p:cNvPr id="1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7" name="Garbage First GC (G1GC)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6579"/>
            </a:lvl1pPr>
          </a:lstStyle>
          <a:p>
            <a:pPr/>
            <a:r>
              <a:t>Garbage First GC (G1GC)</a:t>
            </a:r>
          </a:p>
        </p:txBody>
      </p:sp>
      <p:sp>
        <p:nvSpPr>
          <p:cNvPr id="1168" name="Rectangle"/>
          <p:cNvSpPr/>
          <p:nvPr/>
        </p:nvSpPr>
        <p:spPr>
          <a:xfrm>
            <a:off x="7785701" y="9127345"/>
            <a:ext cx="1307716" cy="1319184"/>
          </a:xfrm>
          <a:prstGeom prst="rect">
            <a:avLst/>
          </a:prstGeom>
          <a:solidFill>
            <a:srgbClr val="FF85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69" name="Rectangle"/>
          <p:cNvSpPr/>
          <p:nvPr/>
        </p:nvSpPr>
        <p:spPr>
          <a:xfrm>
            <a:off x="9779772" y="5125568"/>
            <a:ext cx="1320073" cy="654506"/>
          </a:xfrm>
          <a:prstGeom prst="rect">
            <a:avLst/>
          </a:prstGeom>
          <a:solidFill>
            <a:srgbClr val="FF85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70" name="Square"/>
          <p:cNvSpPr/>
          <p:nvPr/>
        </p:nvSpPr>
        <p:spPr>
          <a:xfrm>
            <a:off x="5114738" y="2464552"/>
            <a:ext cx="659280" cy="654886"/>
          </a:xfrm>
          <a:prstGeom prst="rect">
            <a:avLst/>
          </a:prstGeom>
          <a:solidFill>
            <a:srgbClr val="8EFA00"/>
          </a:solidFill>
          <a:ln w="127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181" name="Group"/>
          <p:cNvGrpSpPr/>
          <p:nvPr/>
        </p:nvGrpSpPr>
        <p:grpSpPr>
          <a:xfrm>
            <a:off x="14777950" y="3529603"/>
            <a:ext cx="2106222" cy="5983177"/>
            <a:chOff x="0" y="0"/>
            <a:chExt cx="2106220" cy="5983175"/>
          </a:xfrm>
        </p:grpSpPr>
        <p:sp>
          <p:nvSpPr>
            <p:cNvPr id="1171" name="Square"/>
            <p:cNvSpPr/>
            <p:nvPr/>
          </p:nvSpPr>
          <p:spPr>
            <a:xfrm>
              <a:off x="0" y="1087733"/>
              <a:ext cx="642938" cy="64293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2" name="Square"/>
            <p:cNvSpPr/>
            <p:nvPr/>
          </p:nvSpPr>
          <p:spPr>
            <a:xfrm>
              <a:off x="0" y="2185324"/>
              <a:ext cx="642938" cy="64293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3" name="Square"/>
            <p:cNvSpPr/>
            <p:nvPr/>
          </p:nvSpPr>
          <p:spPr>
            <a:xfrm>
              <a:off x="0" y="0"/>
              <a:ext cx="642938" cy="64293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4" name="Eden Region"/>
            <p:cNvSpPr/>
            <p:nvPr/>
          </p:nvSpPr>
          <p:spPr>
            <a:xfrm>
              <a:off x="836220" y="32146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1175" name="Survivor Region"/>
            <p:cNvSpPr/>
            <p:nvPr/>
          </p:nvSpPr>
          <p:spPr>
            <a:xfrm>
              <a:off x="836220" y="1409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1176" name="Tenured Region"/>
            <p:cNvSpPr/>
            <p:nvPr/>
          </p:nvSpPr>
          <p:spPr>
            <a:xfrm>
              <a:off x="836220" y="249693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1177" name="Square"/>
            <p:cNvSpPr/>
            <p:nvPr/>
          </p:nvSpPr>
          <p:spPr>
            <a:xfrm>
              <a:off x="0" y="3313831"/>
              <a:ext cx="642938" cy="64293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78" name="Humongous Objects"/>
            <p:cNvSpPr/>
            <p:nvPr/>
          </p:nvSpPr>
          <p:spPr>
            <a:xfrm>
              <a:off x="836220" y="362544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1179" name="Square"/>
            <p:cNvSpPr/>
            <p:nvPr/>
          </p:nvSpPr>
          <p:spPr>
            <a:xfrm>
              <a:off x="0" y="4401564"/>
              <a:ext cx="642938" cy="64293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0" name="Free space"/>
            <p:cNvSpPr/>
            <p:nvPr/>
          </p:nvSpPr>
          <p:spPr>
            <a:xfrm>
              <a:off x="836220" y="471317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6D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roup"/>
          <p:cNvGrpSpPr/>
          <p:nvPr/>
        </p:nvGrpSpPr>
        <p:grpSpPr>
          <a:xfrm>
            <a:off x="14777950" y="3529603"/>
            <a:ext cx="2106222" cy="5983177"/>
            <a:chOff x="0" y="0"/>
            <a:chExt cx="2106220" cy="5983175"/>
          </a:xfrm>
        </p:grpSpPr>
        <p:sp>
          <p:nvSpPr>
            <p:cNvPr id="1183" name="Square"/>
            <p:cNvSpPr/>
            <p:nvPr/>
          </p:nvSpPr>
          <p:spPr>
            <a:xfrm>
              <a:off x="0" y="1087733"/>
              <a:ext cx="642938" cy="64293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4" name="Square"/>
            <p:cNvSpPr/>
            <p:nvPr/>
          </p:nvSpPr>
          <p:spPr>
            <a:xfrm>
              <a:off x="0" y="2185324"/>
              <a:ext cx="642938" cy="64293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5" name="Square"/>
            <p:cNvSpPr/>
            <p:nvPr/>
          </p:nvSpPr>
          <p:spPr>
            <a:xfrm>
              <a:off x="0" y="0"/>
              <a:ext cx="642938" cy="64293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86" name="Eden Region"/>
            <p:cNvSpPr/>
            <p:nvPr/>
          </p:nvSpPr>
          <p:spPr>
            <a:xfrm>
              <a:off x="836220" y="321468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1187" name="Survivor Region"/>
            <p:cNvSpPr/>
            <p:nvPr/>
          </p:nvSpPr>
          <p:spPr>
            <a:xfrm>
              <a:off x="836220" y="140920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1188" name="Tenured Region"/>
            <p:cNvSpPr/>
            <p:nvPr/>
          </p:nvSpPr>
          <p:spPr>
            <a:xfrm>
              <a:off x="836220" y="249693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1189" name="Square"/>
            <p:cNvSpPr/>
            <p:nvPr/>
          </p:nvSpPr>
          <p:spPr>
            <a:xfrm>
              <a:off x="0" y="3313831"/>
              <a:ext cx="642938" cy="64293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0" name="Humongous Objects"/>
            <p:cNvSpPr/>
            <p:nvPr/>
          </p:nvSpPr>
          <p:spPr>
            <a:xfrm>
              <a:off x="836220" y="362544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1191" name="Square"/>
            <p:cNvSpPr/>
            <p:nvPr/>
          </p:nvSpPr>
          <p:spPr>
            <a:xfrm>
              <a:off x="0" y="4401564"/>
              <a:ext cx="642938" cy="64293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2" name="Free space"/>
            <p:cNvSpPr/>
            <p:nvPr/>
          </p:nvSpPr>
          <p:spPr>
            <a:xfrm>
              <a:off x="836220" y="4713175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l">
                <a:spcBef>
                  <a:spcPts val="5900"/>
                </a:spcBef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  <p:sp>
        <p:nvSpPr>
          <p:cNvPr id="1194" name="Rectangle"/>
          <p:cNvSpPr/>
          <p:nvPr/>
        </p:nvSpPr>
        <p:spPr>
          <a:xfrm>
            <a:off x="3753839" y="1782035"/>
            <a:ext cx="10011185" cy="10032243"/>
          </a:xfrm>
          <a:prstGeom prst="rect">
            <a:avLst/>
          </a:prstGeom>
          <a:solidFill>
            <a:srgbClr val="7A81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96" name="Garbage First GC (G1GC)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75071">
              <a:defRPr sz="6579"/>
            </a:lvl1pPr>
          </a:lstStyle>
          <a:p>
            <a:pPr/>
            <a:r>
              <a:t>Garbage First GC (G1GC)</a:t>
            </a:r>
          </a:p>
        </p:txBody>
      </p:sp>
      <p:grpSp>
        <p:nvGrpSpPr>
          <p:cNvPr id="1288" name="Group"/>
          <p:cNvGrpSpPr/>
          <p:nvPr/>
        </p:nvGrpSpPr>
        <p:grpSpPr>
          <a:xfrm>
            <a:off x="3762374" y="1785937"/>
            <a:ext cx="12419661" cy="10866446"/>
            <a:chOff x="0" y="0"/>
            <a:chExt cx="12419659" cy="10866444"/>
          </a:xfrm>
        </p:grpSpPr>
        <p:sp>
          <p:nvSpPr>
            <p:cNvPr id="1197" name="Line"/>
            <p:cNvSpPr/>
            <p:nvPr/>
          </p:nvSpPr>
          <p:spPr>
            <a:xfrm flipV="1">
              <a:off x="9933" y="15270"/>
              <a:ext cx="1" cy="100091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8" name="Line"/>
            <p:cNvSpPr/>
            <p:nvPr/>
          </p:nvSpPr>
          <p:spPr>
            <a:xfrm flipV="1">
              <a:off x="6766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199" name="Line"/>
            <p:cNvSpPr/>
            <p:nvPr/>
          </p:nvSpPr>
          <p:spPr>
            <a:xfrm flipV="1">
              <a:off x="13434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0" name="Line"/>
            <p:cNvSpPr/>
            <p:nvPr/>
          </p:nvSpPr>
          <p:spPr>
            <a:xfrm flipV="1">
              <a:off x="20101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1" name="Line"/>
            <p:cNvSpPr/>
            <p:nvPr/>
          </p:nvSpPr>
          <p:spPr>
            <a:xfrm flipV="1">
              <a:off x="26769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2" name="Line"/>
            <p:cNvSpPr/>
            <p:nvPr/>
          </p:nvSpPr>
          <p:spPr>
            <a:xfrm flipV="1">
              <a:off x="33436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3" name="Line"/>
            <p:cNvSpPr/>
            <p:nvPr/>
          </p:nvSpPr>
          <p:spPr>
            <a:xfrm flipV="1">
              <a:off x="40104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4" name="Line"/>
            <p:cNvSpPr/>
            <p:nvPr/>
          </p:nvSpPr>
          <p:spPr>
            <a:xfrm flipV="1">
              <a:off x="46771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5" name="Line"/>
            <p:cNvSpPr/>
            <p:nvPr/>
          </p:nvSpPr>
          <p:spPr>
            <a:xfrm flipV="1">
              <a:off x="53439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6" name="Line"/>
            <p:cNvSpPr/>
            <p:nvPr/>
          </p:nvSpPr>
          <p:spPr>
            <a:xfrm flipV="1">
              <a:off x="60106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7" name="Line"/>
            <p:cNvSpPr/>
            <p:nvPr/>
          </p:nvSpPr>
          <p:spPr>
            <a:xfrm flipV="1">
              <a:off x="66774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8" name="Line"/>
            <p:cNvSpPr/>
            <p:nvPr/>
          </p:nvSpPr>
          <p:spPr>
            <a:xfrm flipV="1">
              <a:off x="73441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09" name="Line"/>
            <p:cNvSpPr/>
            <p:nvPr/>
          </p:nvSpPr>
          <p:spPr>
            <a:xfrm flipV="1">
              <a:off x="80109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0" name="Line"/>
            <p:cNvSpPr/>
            <p:nvPr/>
          </p:nvSpPr>
          <p:spPr>
            <a:xfrm flipV="1">
              <a:off x="867768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1" name="Line"/>
            <p:cNvSpPr/>
            <p:nvPr/>
          </p:nvSpPr>
          <p:spPr>
            <a:xfrm flipV="1">
              <a:off x="9344433" y="15269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2" name="Line"/>
            <p:cNvSpPr/>
            <p:nvPr/>
          </p:nvSpPr>
          <p:spPr>
            <a:xfrm flipV="1">
              <a:off x="10011183" y="15270"/>
              <a:ext cx="1" cy="1000916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3" name="Line"/>
            <p:cNvSpPr/>
            <p:nvPr/>
          </p:nvSpPr>
          <p:spPr>
            <a:xfrm>
              <a:off x="0" y="2666999"/>
              <a:ext cx="1000916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4" name="Line"/>
            <p:cNvSpPr/>
            <p:nvPr/>
          </p:nvSpPr>
          <p:spPr>
            <a:xfrm>
              <a:off x="0" y="0"/>
              <a:ext cx="10001250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5" name="Line"/>
            <p:cNvSpPr/>
            <p:nvPr/>
          </p:nvSpPr>
          <p:spPr>
            <a:xfrm>
              <a:off x="0" y="333375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6" name="Line"/>
            <p:cNvSpPr/>
            <p:nvPr/>
          </p:nvSpPr>
          <p:spPr>
            <a:xfrm>
              <a:off x="0" y="4667249"/>
              <a:ext cx="100091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7" name="Line"/>
            <p:cNvSpPr/>
            <p:nvPr/>
          </p:nvSpPr>
          <p:spPr>
            <a:xfrm>
              <a:off x="0" y="733425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8" name="Line"/>
            <p:cNvSpPr/>
            <p:nvPr/>
          </p:nvSpPr>
          <p:spPr>
            <a:xfrm>
              <a:off x="0" y="866775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19" name="Line"/>
            <p:cNvSpPr/>
            <p:nvPr/>
          </p:nvSpPr>
          <p:spPr>
            <a:xfrm>
              <a:off x="0" y="933450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0" name="Line"/>
            <p:cNvSpPr/>
            <p:nvPr/>
          </p:nvSpPr>
          <p:spPr>
            <a:xfrm>
              <a:off x="0" y="600075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1" name="Line"/>
            <p:cNvSpPr/>
            <p:nvPr/>
          </p:nvSpPr>
          <p:spPr>
            <a:xfrm>
              <a:off x="0" y="8000999"/>
              <a:ext cx="100091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2" name="Line"/>
            <p:cNvSpPr/>
            <p:nvPr/>
          </p:nvSpPr>
          <p:spPr>
            <a:xfrm>
              <a:off x="0" y="666750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3" name="Line"/>
            <p:cNvSpPr/>
            <p:nvPr/>
          </p:nvSpPr>
          <p:spPr>
            <a:xfrm>
              <a:off x="0" y="533400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4" name="Line"/>
            <p:cNvSpPr/>
            <p:nvPr/>
          </p:nvSpPr>
          <p:spPr>
            <a:xfrm>
              <a:off x="0" y="133350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5" name="Line"/>
            <p:cNvSpPr/>
            <p:nvPr/>
          </p:nvSpPr>
          <p:spPr>
            <a:xfrm>
              <a:off x="0" y="4000500"/>
              <a:ext cx="10009168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6" name="Line"/>
            <p:cNvSpPr/>
            <p:nvPr/>
          </p:nvSpPr>
          <p:spPr>
            <a:xfrm>
              <a:off x="0" y="666750"/>
              <a:ext cx="100091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7" name="Line"/>
            <p:cNvSpPr/>
            <p:nvPr/>
          </p:nvSpPr>
          <p:spPr>
            <a:xfrm>
              <a:off x="0" y="2000250"/>
              <a:ext cx="10009168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8" name="Line"/>
            <p:cNvSpPr/>
            <p:nvPr/>
          </p:nvSpPr>
          <p:spPr>
            <a:xfrm>
              <a:off x="0" y="10019109"/>
              <a:ext cx="1000125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29" name="Square"/>
            <p:cNvSpPr/>
            <p:nvPr/>
          </p:nvSpPr>
          <p:spPr>
            <a:xfrm>
              <a:off x="1361293" y="3348632"/>
              <a:ext cx="642938" cy="64293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0" name="Square"/>
            <p:cNvSpPr/>
            <p:nvPr/>
          </p:nvSpPr>
          <p:spPr>
            <a:xfrm>
              <a:off x="683279" y="6009679"/>
              <a:ext cx="642939" cy="64293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1" name="Square"/>
            <p:cNvSpPr/>
            <p:nvPr/>
          </p:nvSpPr>
          <p:spPr>
            <a:xfrm>
              <a:off x="4692066" y="675679"/>
              <a:ext cx="642938" cy="64293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2" name="Square"/>
            <p:cNvSpPr/>
            <p:nvPr/>
          </p:nvSpPr>
          <p:spPr>
            <a:xfrm>
              <a:off x="8686613" y="681632"/>
              <a:ext cx="642938" cy="64293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3" name="Square"/>
            <p:cNvSpPr/>
            <p:nvPr/>
          </p:nvSpPr>
          <p:spPr>
            <a:xfrm>
              <a:off x="694542" y="9352359"/>
              <a:ext cx="642939" cy="64293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4" name="Rectangle"/>
            <p:cNvSpPr/>
            <p:nvPr/>
          </p:nvSpPr>
          <p:spPr>
            <a:xfrm>
              <a:off x="4022339" y="9343429"/>
              <a:ext cx="642939" cy="66079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5" name="Rectangle"/>
            <p:cNvSpPr/>
            <p:nvPr/>
          </p:nvSpPr>
          <p:spPr>
            <a:xfrm>
              <a:off x="7350136" y="8676679"/>
              <a:ext cx="660798" cy="64293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6" name="Square"/>
            <p:cNvSpPr/>
            <p:nvPr/>
          </p:nvSpPr>
          <p:spPr>
            <a:xfrm>
              <a:off x="5361792" y="6006702"/>
              <a:ext cx="642939" cy="64293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7" name="Square"/>
            <p:cNvSpPr/>
            <p:nvPr/>
          </p:nvSpPr>
          <p:spPr>
            <a:xfrm>
              <a:off x="8692567" y="6006702"/>
              <a:ext cx="642938" cy="64293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8" name="Rectangle"/>
            <p:cNvSpPr/>
            <p:nvPr/>
          </p:nvSpPr>
          <p:spPr>
            <a:xfrm>
              <a:off x="4011922" y="2009179"/>
              <a:ext cx="660798" cy="64293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39" name="Square"/>
            <p:cNvSpPr/>
            <p:nvPr/>
          </p:nvSpPr>
          <p:spPr>
            <a:xfrm>
              <a:off x="1352363" y="7352109"/>
              <a:ext cx="642938" cy="64293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0" name="Square"/>
            <p:cNvSpPr/>
            <p:nvPr/>
          </p:nvSpPr>
          <p:spPr>
            <a:xfrm>
              <a:off x="8023283" y="2674441"/>
              <a:ext cx="642938" cy="64293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1" name="Rectangle"/>
            <p:cNvSpPr/>
            <p:nvPr/>
          </p:nvSpPr>
          <p:spPr>
            <a:xfrm>
              <a:off x="6686363" y="5339953"/>
              <a:ext cx="642938" cy="660797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2" name="Square"/>
            <p:cNvSpPr/>
            <p:nvPr/>
          </p:nvSpPr>
          <p:spPr>
            <a:xfrm>
              <a:off x="4011922" y="3348632"/>
              <a:ext cx="642938" cy="64293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43" name="Rectangle"/>
            <p:cNvSpPr/>
            <p:nvPr/>
          </p:nvSpPr>
          <p:spPr>
            <a:xfrm>
              <a:off x="4185465" y="3356074"/>
              <a:ext cx="469395" cy="616148"/>
            </a:xfrm>
            <a:prstGeom prst="rect">
              <a:avLst/>
            </a:prstGeom>
            <a:solidFill>
              <a:srgbClr val="D6D6D6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264" name="Group"/>
            <p:cNvGrpSpPr/>
            <p:nvPr/>
          </p:nvGrpSpPr>
          <p:grpSpPr>
            <a:xfrm>
              <a:off x="2393646" y="2059241"/>
              <a:ext cx="10026014" cy="8807204"/>
              <a:chOff x="0" y="0"/>
              <a:chExt cx="10026012" cy="8807202"/>
            </a:xfrm>
          </p:grpSpPr>
          <p:sp>
            <p:nvSpPr>
              <p:cNvPr id="1244" name="Rectangle"/>
              <p:cNvSpPr/>
              <p:nvPr/>
            </p:nvSpPr>
            <p:spPr>
              <a:xfrm>
                <a:off x="9583" y="20108"/>
                <a:ext cx="9959554" cy="8766987"/>
              </a:xfrm>
              <a:prstGeom prst="rect">
                <a:avLst/>
              </a:prstGeom>
              <a:solidFill>
                <a:srgbClr val="D6D6D6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252" name="Group"/>
              <p:cNvGrpSpPr/>
              <p:nvPr/>
            </p:nvGrpSpPr>
            <p:grpSpPr>
              <a:xfrm>
                <a:off x="-1" y="0"/>
                <a:ext cx="10004874" cy="8807203"/>
                <a:chOff x="0" y="0"/>
                <a:chExt cx="10004872" cy="8807202"/>
              </a:xfrm>
            </p:grpSpPr>
            <p:grpSp>
              <p:nvGrpSpPr>
                <p:cNvPr id="1250" name="Group"/>
                <p:cNvGrpSpPr/>
                <p:nvPr/>
              </p:nvGrpSpPr>
              <p:grpSpPr>
                <a:xfrm>
                  <a:off x="-1" y="0"/>
                  <a:ext cx="10004874" cy="8764870"/>
                  <a:chOff x="0" y="0"/>
                  <a:chExt cx="10004872" cy="8764869"/>
                </a:xfrm>
              </p:grpSpPr>
              <p:sp>
                <p:nvSpPr>
                  <p:cNvPr id="1245" name="Rectangle"/>
                  <p:cNvSpPr/>
                  <p:nvPr/>
                </p:nvSpPr>
                <p:spPr>
                  <a:xfrm>
                    <a:off x="6701866" y="4473654"/>
                    <a:ext cx="3302980" cy="4291216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46" name="Rectangle"/>
                  <p:cNvSpPr/>
                  <p:nvPr/>
                </p:nvSpPr>
                <p:spPr>
                  <a:xfrm>
                    <a:off x="8409140" y="25088"/>
                    <a:ext cx="1595733" cy="2992645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47" name="Rectangle"/>
                  <p:cNvSpPr/>
                  <p:nvPr/>
                </p:nvSpPr>
                <p:spPr>
                  <a:xfrm>
                    <a:off x="63089" y="5873198"/>
                    <a:ext cx="4949363" cy="2879169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48" name="Rectangle"/>
                  <p:cNvSpPr/>
                  <p:nvPr/>
                </p:nvSpPr>
                <p:spPr>
                  <a:xfrm>
                    <a:off x="5049273" y="0"/>
                    <a:ext cx="1651491" cy="1565604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49" name="Rectangle"/>
                  <p:cNvSpPr/>
                  <p:nvPr/>
                </p:nvSpPr>
                <p:spPr>
                  <a:xfrm>
                    <a:off x="0" y="39644"/>
                    <a:ext cx="3325559" cy="2993716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1251" name="Rectangle"/>
                <p:cNvSpPr/>
                <p:nvPr/>
              </p:nvSpPr>
              <p:spPr>
                <a:xfrm>
                  <a:off x="12244" y="14273"/>
                  <a:ext cx="9963606" cy="8792930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1263" name="Group"/>
              <p:cNvGrpSpPr/>
              <p:nvPr/>
            </p:nvGrpSpPr>
            <p:grpSpPr>
              <a:xfrm>
                <a:off x="0" y="32488"/>
                <a:ext cx="10026013" cy="8742227"/>
                <a:chOff x="0" y="0"/>
                <a:chExt cx="10026012" cy="8742225"/>
              </a:xfrm>
            </p:grpSpPr>
            <p:sp>
              <p:nvSpPr>
                <p:cNvPr id="1253" name="Line"/>
                <p:cNvSpPr/>
                <p:nvPr/>
              </p:nvSpPr>
              <p:spPr>
                <a:xfrm flipH="1">
                  <a:off x="3338568" y="0"/>
                  <a:ext cx="1" cy="8742225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4" name="Line"/>
                <p:cNvSpPr/>
                <p:nvPr/>
              </p:nvSpPr>
              <p:spPr>
                <a:xfrm flipH="1">
                  <a:off x="1640223" y="0"/>
                  <a:ext cx="1" cy="8742225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5" name="Line"/>
                <p:cNvSpPr/>
                <p:nvPr/>
              </p:nvSpPr>
              <p:spPr>
                <a:xfrm flipH="1">
                  <a:off x="8433601" y="0"/>
                  <a:ext cx="1" cy="8742225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6" name="Line"/>
                <p:cNvSpPr/>
                <p:nvPr/>
              </p:nvSpPr>
              <p:spPr>
                <a:xfrm flipH="1">
                  <a:off x="5036912" y="0"/>
                  <a:ext cx="1" cy="8742225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7" name="Line"/>
                <p:cNvSpPr/>
                <p:nvPr/>
              </p:nvSpPr>
              <p:spPr>
                <a:xfrm flipH="1">
                  <a:off x="6735257" y="0"/>
                  <a:ext cx="1" cy="8742225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8" name="Line"/>
                <p:cNvSpPr/>
                <p:nvPr/>
              </p:nvSpPr>
              <p:spPr>
                <a:xfrm>
                  <a:off x="0" y="1562274"/>
                  <a:ext cx="10001250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59" name="Line"/>
                <p:cNvSpPr/>
                <p:nvPr/>
              </p:nvSpPr>
              <p:spPr>
                <a:xfrm>
                  <a:off x="27776" y="2987613"/>
                  <a:ext cx="9908940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60" name="Line"/>
                <p:cNvSpPr/>
                <p:nvPr/>
              </p:nvSpPr>
              <p:spPr>
                <a:xfrm>
                  <a:off x="0" y="4412953"/>
                  <a:ext cx="10001250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61" name="Line"/>
                <p:cNvSpPr/>
                <p:nvPr/>
              </p:nvSpPr>
              <p:spPr>
                <a:xfrm>
                  <a:off x="0" y="5838293"/>
                  <a:ext cx="10001250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262" name="Line"/>
                <p:cNvSpPr/>
                <p:nvPr/>
              </p:nvSpPr>
              <p:spPr>
                <a:xfrm>
                  <a:off x="9917" y="7263633"/>
                  <a:ext cx="10016097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  <p:sp>
          <p:nvSpPr>
            <p:cNvPr id="1265" name="Line"/>
            <p:cNvSpPr/>
            <p:nvPr/>
          </p:nvSpPr>
          <p:spPr>
            <a:xfrm flipH="1" flipV="1">
              <a:off x="1349388" y="1325271"/>
              <a:ext cx="1047233" cy="9511692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266" name="Line"/>
            <p:cNvSpPr/>
            <p:nvPr/>
          </p:nvSpPr>
          <p:spPr>
            <a:xfrm flipH="1" flipV="1">
              <a:off x="2005689" y="667760"/>
              <a:ext cx="10362372" cy="1385058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287" name="Group"/>
            <p:cNvGrpSpPr/>
            <p:nvPr/>
          </p:nvGrpSpPr>
          <p:grpSpPr>
            <a:xfrm>
              <a:off x="1342759" y="666749"/>
              <a:ext cx="671405" cy="661456"/>
              <a:chOff x="0" y="0"/>
              <a:chExt cx="671404" cy="661454"/>
            </a:xfrm>
          </p:grpSpPr>
          <p:sp>
            <p:nvSpPr>
              <p:cNvPr id="1267" name="Rectangle"/>
              <p:cNvSpPr/>
              <p:nvPr/>
            </p:nvSpPr>
            <p:spPr>
              <a:xfrm>
                <a:off x="1759" y="0"/>
                <a:ext cx="667886" cy="661455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68" name="Rectangle"/>
              <p:cNvSpPr/>
              <p:nvPr/>
            </p:nvSpPr>
            <p:spPr>
              <a:xfrm>
                <a:off x="454169" y="324786"/>
                <a:ext cx="214313" cy="321469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69" name="Rectangle"/>
              <p:cNvSpPr/>
              <p:nvPr/>
            </p:nvSpPr>
            <p:spPr>
              <a:xfrm>
                <a:off x="564247" y="6157"/>
                <a:ext cx="107158" cy="214313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70" name="Rectangle"/>
              <p:cNvSpPr/>
              <p:nvPr/>
            </p:nvSpPr>
            <p:spPr>
              <a:xfrm>
                <a:off x="16691" y="437830"/>
                <a:ext cx="321139" cy="216589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71" name="Square"/>
              <p:cNvSpPr/>
              <p:nvPr/>
            </p:nvSpPr>
            <p:spPr>
              <a:xfrm>
                <a:off x="342420" y="6157"/>
                <a:ext cx="107157" cy="107157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272" name="Square"/>
              <p:cNvSpPr/>
              <p:nvPr/>
            </p:nvSpPr>
            <p:spPr>
              <a:xfrm>
                <a:off x="1064" y="7252"/>
                <a:ext cx="215779" cy="212123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667885" cy="661455"/>
                <a:chOff x="0" y="0"/>
                <a:chExt cx="667884" cy="661454"/>
              </a:xfrm>
            </p:grpSpPr>
            <p:sp>
              <p:nvSpPr>
                <p:cNvPr id="1273" name="Rectangle"/>
                <p:cNvSpPr/>
                <p:nvPr/>
              </p:nvSpPr>
              <p:spPr>
                <a:xfrm>
                  <a:off x="0" y="0"/>
                  <a:ext cx="667885" cy="661455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285" name="Group"/>
                <p:cNvGrpSpPr/>
                <p:nvPr/>
              </p:nvGrpSpPr>
              <p:grpSpPr>
                <a:xfrm>
                  <a:off x="0" y="7833"/>
                  <a:ext cx="667767" cy="642939"/>
                  <a:chOff x="0" y="0"/>
                  <a:chExt cx="667766" cy="642937"/>
                </a:xfrm>
              </p:grpSpPr>
              <p:sp>
                <p:nvSpPr>
                  <p:cNvPr id="1274" name="Rectangle"/>
                  <p:cNvSpPr/>
                  <p:nvPr/>
                </p:nvSpPr>
                <p:spPr>
                  <a:xfrm>
                    <a:off x="3547" y="0"/>
                    <a:ext cx="664220" cy="642938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75" name="Line"/>
                  <p:cNvSpPr/>
                  <p:nvPr/>
                </p:nvSpPr>
                <p:spPr>
                  <a:xfrm flipH="1">
                    <a:off x="221930" y="0"/>
                    <a:ext cx="1" cy="642938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76" name="Line"/>
                  <p:cNvSpPr/>
                  <p:nvPr/>
                </p:nvSpPr>
                <p:spPr>
                  <a:xfrm flipH="1">
                    <a:off x="108086" y="0"/>
                    <a:ext cx="1" cy="642938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77" name="Line"/>
                  <p:cNvSpPr/>
                  <p:nvPr/>
                </p:nvSpPr>
                <p:spPr>
                  <a:xfrm flipH="1">
                    <a:off x="563462" y="0"/>
                    <a:ext cx="1" cy="642938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78" name="Line"/>
                  <p:cNvSpPr/>
                  <p:nvPr/>
                </p:nvSpPr>
                <p:spPr>
                  <a:xfrm flipH="1">
                    <a:off x="335774" y="0"/>
                    <a:ext cx="1" cy="642938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79" name="Line"/>
                  <p:cNvSpPr/>
                  <p:nvPr/>
                </p:nvSpPr>
                <p:spPr>
                  <a:xfrm flipH="1">
                    <a:off x="449618" y="0"/>
                    <a:ext cx="1" cy="642938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80" name="Line"/>
                  <p:cNvSpPr/>
                  <p:nvPr/>
                </p:nvSpPr>
                <p:spPr>
                  <a:xfrm>
                    <a:off x="0" y="110881"/>
                    <a:ext cx="664220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81" name="Line"/>
                  <p:cNvSpPr/>
                  <p:nvPr/>
                </p:nvSpPr>
                <p:spPr>
                  <a:xfrm>
                    <a:off x="0" y="218103"/>
                    <a:ext cx="664220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82" name="Line"/>
                  <p:cNvSpPr/>
                  <p:nvPr/>
                </p:nvSpPr>
                <p:spPr>
                  <a:xfrm>
                    <a:off x="0" y="325325"/>
                    <a:ext cx="664220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83" name="Line"/>
                  <p:cNvSpPr/>
                  <p:nvPr/>
                </p:nvSpPr>
                <p:spPr>
                  <a:xfrm>
                    <a:off x="0" y="432548"/>
                    <a:ext cx="664220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284" name="Line"/>
                  <p:cNvSpPr/>
                  <p:nvPr/>
                </p:nvSpPr>
                <p:spPr>
                  <a:xfrm>
                    <a:off x="0" y="539770"/>
                    <a:ext cx="664220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arbage First GC (G1GC) Regions"/>
          <p:cNvSpPr txBox="1"/>
          <p:nvPr>
            <p:ph type="title"/>
          </p:nvPr>
        </p:nvSpPr>
        <p:spPr>
          <a:xfrm>
            <a:off x="3306960" y="0"/>
            <a:ext cx="17770080" cy="1670308"/>
          </a:xfrm>
          <a:prstGeom prst="rect">
            <a:avLst/>
          </a:prstGeom>
        </p:spPr>
        <p:txBody>
          <a:bodyPr/>
          <a:lstStyle>
            <a:lvl1pPr defTabSz="649009">
              <a:defRPr sz="7426"/>
            </a:lvl1pPr>
          </a:lstStyle>
          <a:p>
            <a:pPr/>
            <a:r>
              <a:t>Garbage First GC (G1GC) Regions</a:t>
            </a:r>
          </a:p>
        </p:txBody>
      </p:sp>
      <p:sp>
        <p:nvSpPr>
          <p:cNvPr id="1291" name="A region is a contiguous unit of 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66977" indent="-966977" defTabSz="772239">
              <a:spcBef>
                <a:spcPts val="5500"/>
              </a:spcBef>
              <a:defRPr sz="4512"/>
            </a:pPr>
            <a:r>
              <a:t>A region is a contiguous unit of memory 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Both for allocation and space reclamation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Regions are formed by dividing heap into </a:t>
            </a:r>
            <a:br/>
            <a:r>
              <a:rPr>
                <a:solidFill>
                  <a:srgbClr val="0433FF"/>
                </a:solidFill>
              </a:rPr>
              <a:t>~2048 or more </a:t>
            </a:r>
            <a:r>
              <a:rPr>
                <a:solidFill>
                  <a:srgbClr val="945200"/>
                </a:solidFill>
              </a:rPr>
              <a:t>equal size</a:t>
            </a:r>
            <a:r>
              <a:t> blocks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Region sizes are from </a:t>
            </a:r>
            <a:r>
              <a:rPr>
                <a:solidFill>
                  <a:srgbClr val="945200"/>
                </a:solidFill>
              </a:rPr>
              <a:t>1 MB - 32 MB</a:t>
            </a:r>
            <a:r>
              <a:t> </a:t>
            </a:r>
            <a:br/>
            <a:r>
              <a:t>(power of 2) based on the heap size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The memory manager assigns a region 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Regions are </a:t>
            </a:r>
            <a:r>
              <a:rPr>
                <a:solidFill>
                  <a:srgbClr val="945200"/>
                </a:solidFill>
              </a:rPr>
              <a:t>free</a:t>
            </a:r>
            <a:r>
              <a:t>, </a:t>
            </a:r>
            <a:r>
              <a:rPr>
                <a:solidFill>
                  <a:srgbClr val="945200"/>
                </a:solidFill>
              </a:rPr>
              <a:t>eden</a:t>
            </a:r>
            <a:r>
              <a:t>, </a:t>
            </a:r>
            <a:r>
              <a:rPr>
                <a:solidFill>
                  <a:srgbClr val="945200"/>
                </a:solidFill>
              </a:rPr>
              <a:t>survivor</a:t>
            </a:r>
            <a:r>
              <a:t>, </a:t>
            </a:r>
            <a:r>
              <a:rPr>
                <a:solidFill>
                  <a:srgbClr val="945200"/>
                </a:solidFill>
              </a:rPr>
              <a:t>tenured</a:t>
            </a:r>
            <a:r>
              <a:t> </a:t>
            </a:r>
          </a:p>
          <a:p>
            <a:pPr marL="966977" indent="-966977" defTabSz="772239">
              <a:spcBef>
                <a:spcPts val="5500"/>
              </a:spcBef>
              <a:defRPr sz="4512"/>
            </a:pPr>
            <a:r>
              <a:t>Large objects allocated as a </a:t>
            </a:r>
            <a:r>
              <a:rPr>
                <a:solidFill>
                  <a:srgbClr val="945200"/>
                </a:solidFill>
              </a:rPr>
              <a:t>humongous</a:t>
            </a:r>
            <a:r>
              <a:t> region</a:t>
            </a:r>
          </a:p>
        </p:txBody>
      </p:sp>
      <p:sp>
        <p:nvSpPr>
          <p:cNvPr id="1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3" name="See Appendix 3 for Region Math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4323543" y="12976072"/>
            <a:ext cx="5968588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3 for Region Math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424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9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arbage First GC (G1GC) Regions"/>
          <p:cNvSpPr txBox="1"/>
          <p:nvPr>
            <p:ph type="title"/>
          </p:nvPr>
        </p:nvSpPr>
        <p:spPr>
          <a:xfrm>
            <a:off x="3308121" y="0"/>
            <a:ext cx="17767757" cy="1670307"/>
          </a:xfrm>
          <a:prstGeom prst="rect">
            <a:avLst/>
          </a:prstGeom>
        </p:spPr>
        <p:txBody>
          <a:bodyPr/>
          <a:lstStyle>
            <a:lvl1pPr defTabSz="649009">
              <a:defRPr sz="7426"/>
            </a:lvl1pPr>
          </a:lstStyle>
          <a:p>
            <a:pPr/>
            <a:r>
              <a:t>Garbage First GC (G1GC) Regions</a:t>
            </a:r>
          </a:p>
        </p:txBody>
      </p:sp>
      <p:sp>
        <p:nvSpPr>
          <p:cNvPr id="1297" name="Humongous objects occupy complete reg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28699" indent="-1028699">
              <a:defRPr sz="4800"/>
            </a:pPr>
            <a:r>
              <a:t>Humongous objects occupy complete regions</a:t>
            </a:r>
          </a:p>
          <a:p>
            <a:pPr marL="1028699" indent="-1028699">
              <a:defRPr sz="4800"/>
            </a:pPr>
            <a:r>
              <a:t>For larger objects, contiguous regions used</a:t>
            </a:r>
          </a:p>
          <a:p>
            <a:pPr marL="1028699" indent="-1028699">
              <a:defRPr sz="4800"/>
            </a:pPr>
            <a:r>
              <a:t>defined as objects ≥ 50% of region size.</a:t>
            </a:r>
          </a:p>
          <a:p>
            <a:pPr marL="1028699" indent="-1028699">
              <a:defRPr sz="4800"/>
            </a:pPr>
            <a:r>
              <a:t>not allocated as young regions</a:t>
            </a:r>
          </a:p>
          <a:p>
            <a:pPr marL="1028699" indent="-1028699">
              <a:defRPr sz="4800"/>
            </a:pPr>
            <a:r>
              <a:t>not collected in young gen. GC</a:t>
            </a:r>
          </a:p>
        </p:txBody>
      </p:sp>
      <p:sp>
        <p:nvSpPr>
          <p:cNvPr id="1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9" name="See Appendix 3 for Region Math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4323543" y="12976072"/>
            <a:ext cx="5968588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3 for Region Math</a:t>
            </a:r>
          </a:p>
        </p:txBody>
      </p:sp>
      <p:pic>
        <p:nvPicPr>
          <p:cNvPr id="1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424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C0C0C0"/>
            </a:gs>
            <a:gs pos="100000">
              <a:srgbClr val="C0C0C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3" name="G1GC_Cycle.png" descr="G1GC_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671" y="1660921"/>
            <a:ext cx="14394658" cy="10795994"/>
          </a:xfrm>
          <a:prstGeom prst="rect">
            <a:avLst/>
          </a:prstGeom>
          <a:ln w="3175">
            <a:miter lim="400000"/>
          </a:ln>
        </p:spPr>
      </p:pic>
      <p:sp>
        <p:nvSpPr>
          <p:cNvPr id="1304" name="See Appendix 4 for Initial Mark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4233918" y="12976072"/>
            <a:ext cx="5677885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4 for Initial Mark</a:t>
            </a:r>
          </a:p>
        </p:txBody>
      </p:sp>
      <p:pic>
        <p:nvPicPr>
          <p:cNvPr id="13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9424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306" name="G1GC Cycl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G1GC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C0C0C0"/>
            </a:gs>
            <a:gs pos="100000">
              <a:srgbClr val="C0C0C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9" name="G1GC_CycleExplained1.png" descr="G1GC_CycleExplaine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4671" y="1654758"/>
            <a:ext cx="14394658" cy="10795993"/>
          </a:xfrm>
          <a:prstGeom prst="rect">
            <a:avLst/>
          </a:prstGeom>
          <a:ln w="3175">
            <a:miter lim="400000"/>
          </a:ln>
        </p:spPr>
      </p:pic>
      <p:sp>
        <p:nvSpPr>
          <p:cNvPr id="1310" name="See Appendix 5 for details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4151962" y="12976072"/>
            <a:ext cx="4860260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5 for details</a:t>
            </a:r>
          </a:p>
        </p:txBody>
      </p:sp>
      <p:sp>
        <p:nvSpPr>
          <p:cNvPr id="1311" name="See Appendix 6 for graphics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4677597" y="12976072"/>
            <a:ext cx="52347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Appendix 6 for graphics</a:t>
            </a:r>
          </a:p>
        </p:txBody>
      </p:sp>
      <p:pic>
        <p:nvPicPr>
          <p:cNvPr id="131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66382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pic>
        <p:nvPicPr>
          <p:cNvPr id="13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14771" y="13044865"/>
            <a:ext cx="440430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314" name="Initial Mark…"/>
          <p:cNvSpPr/>
          <p:nvPr/>
        </p:nvSpPr>
        <p:spPr>
          <a:xfrm>
            <a:off x="5980076" y="1904843"/>
            <a:ext cx="4410316" cy="256304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Initial Mark</a:t>
            </a:r>
          </a:p>
          <a:p>
            <a:pPr>
              <a:spcBef>
                <a:spcPts val="40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Triggers Root Scanning</a:t>
            </a:r>
            <a:br/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Triggers Concurrent Marking</a:t>
            </a:r>
            <a:br/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Continues the Young Collections</a:t>
            </a:r>
          </a:p>
        </p:txBody>
      </p:sp>
      <p:sp>
        <p:nvSpPr>
          <p:cNvPr id="1315" name="Concurrent Marking…"/>
          <p:cNvSpPr/>
          <p:nvPr/>
        </p:nvSpPr>
        <p:spPr>
          <a:xfrm>
            <a:off x="14782598" y="1904843"/>
            <a:ext cx="4410315" cy="256304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Concurrent Marking</a:t>
            </a:r>
          </a:p>
          <a:p>
            <a:pPr>
              <a:spcBef>
                <a:spcPts val="40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Works off a snapshot of the regions</a:t>
            </a:r>
            <a:br/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Concurrent Process, not STW</a:t>
            </a:r>
            <a:br/>
          </a:p>
          <a:p>
            <a:pPr marL="3429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Periodically halted by Young Collection</a:t>
            </a:r>
          </a:p>
        </p:txBody>
      </p:sp>
      <p:sp>
        <p:nvSpPr>
          <p:cNvPr id="1316" name="Remark…"/>
          <p:cNvSpPr/>
          <p:nvPr/>
        </p:nvSpPr>
        <p:spPr>
          <a:xfrm>
            <a:off x="14782598" y="4848792"/>
            <a:ext cx="4410315" cy="256304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Remark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Finalizes the marking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Finalizes Global Reference processing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Performs class-unloading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Calculated liveness information</a:t>
            </a:r>
          </a:p>
        </p:txBody>
      </p:sp>
      <p:sp>
        <p:nvSpPr>
          <p:cNvPr id="1317" name="Cleanup…"/>
          <p:cNvSpPr/>
          <p:nvPr/>
        </p:nvSpPr>
        <p:spPr>
          <a:xfrm>
            <a:off x="14731708" y="9520294"/>
            <a:ext cx="4410316" cy="256304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Cleanup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Updates internal structures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Reclaims completely empty regions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Determines a Space Reclamation need</a:t>
            </a:r>
          </a:p>
          <a:p>
            <a:pPr marL="3429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Triggers a Young Collection</a:t>
            </a:r>
          </a:p>
        </p:txBody>
      </p:sp>
      <p:sp>
        <p:nvSpPr>
          <p:cNvPr id="1318" name="Mixed Collection…"/>
          <p:cNvSpPr/>
          <p:nvPr/>
        </p:nvSpPr>
        <p:spPr>
          <a:xfrm>
            <a:off x="7707550" y="9676314"/>
            <a:ext cx="4410315" cy="256304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Mixed Collection</a:t>
            </a:r>
          </a:p>
          <a:p>
            <a:pPr marL="2540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Picks few Eden, Survivor and Tenured</a:t>
            </a:r>
          </a:p>
          <a:p>
            <a:pPr marL="2540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Several cycles run, until heap waste low</a:t>
            </a:r>
          </a:p>
          <a:p>
            <a:pPr marL="2540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Liveness of Tenured regions checked</a:t>
            </a:r>
          </a:p>
          <a:p>
            <a:pPr marL="254000" indent="-254000" algn="l">
              <a:lnSpc>
                <a:spcPct val="160000"/>
              </a:lnSpc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Aim is to maintain consistent pause time</a:t>
            </a:r>
          </a:p>
        </p:txBody>
      </p:sp>
      <p:sp>
        <p:nvSpPr>
          <p:cNvPr id="1319" name="Young Collection…"/>
          <p:cNvSpPr/>
          <p:nvPr/>
        </p:nvSpPr>
        <p:spPr>
          <a:xfrm>
            <a:off x="5266415" y="5826297"/>
            <a:ext cx="4410316" cy="2580903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spcBef>
                <a:spcPts val="400"/>
              </a:spcBef>
              <a:defRPr sz="2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Young Collection</a:t>
            </a:r>
          </a:p>
          <a:p>
            <a:pPr>
              <a:spcBef>
                <a:spcPts val="40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marL="2921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Runs periodically to clear young regions</a:t>
            </a:r>
            <a:br/>
          </a:p>
          <a:p>
            <a:pPr marL="292100" indent="-254000" algn="l">
              <a:spcBef>
                <a:spcPts val="400"/>
              </a:spcBef>
              <a:buSzPct val="100000"/>
              <a:buAutoNum type="arabicPeriod" startAt="1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Only collection until below thresholds:</a:t>
            </a:r>
          </a:p>
          <a:p>
            <a:pPr marL="323850" indent="-222250" algn="l">
              <a:spcBef>
                <a:spcPts val="400"/>
              </a:spcBef>
              <a:buClr>
                <a:srgbClr val="000000"/>
              </a:buClr>
              <a:buSzPct val="145000"/>
              <a:buChar char="•"/>
              <a:defRPr sz="1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InitiatingHeapOccupancyPercent</a:t>
            </a:r>
          </a:p>
          <a:p>
            <a:pPr marL="323850" indent="-222250" algn="l">
              <a:spcBef>
                <a:spcPts val="400"/>
              </a:spcBef>
              <a:buClr>
                <a:srgbClr val="000000"/>
              </a:buClr>
              <a:buSzPct val="145000"/>
              <a:buChar char="•"/>
              <a:defRPr sz="1600">
                <a:solidFill>
                  <a:schemeClr val="accent5">
                    <a:hueOff val="106375"/>
                    <a:satOff val="9554"/>
                    <a:lumOff val="-1351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G1ReservePercent</a:t>
            </a:r>
          </a:p>
        </p:txBody>
      </p:sp>
      <p:sp>
        <p:nvSpPr>
          <p:cNvPr id="1320" name="G1GC Cycl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G1GC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he old Perm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old PermGen</a:t>
            </a:r>
          </a:p>
        </p:txBody>
      </p:sp>
      <p:sp>
        <p:nvSpPr>
          <p:cNvPr id="1323" name="PermGen allocated as a part of JVM Hea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28699" indent="-1028699">
              <a:defRPr sz="4800"/>
            </a:pPr>
            <a:r>
              <a:rPr>
                <a:solidFill>
                  <a:srgbClr val="945200"/>
                </a:solidFill>
              </a:rPr>
              <a:t>PermGen</a:t>
            </a:r>
            <a:r>
              <a:t> allocated as a part of JVM Heap</a:t>
            </a:r>
          </a:p>
          <a:p>
            <a:pPr marL="1028699" indent="-1028699">
              <a:defRPr sz="4800"/>
            </a:pPr>
            <a:r>
              <a:rPr>
                <a:solidFill>
                  <a:srgbClr val="945200"/>
                </a:solidFill>
              </a:rPr>
              <a:t>PermGen</a:t>
            </a:r>
            <a:r>
              <a:t> is implicitly bounded </a:t>
            </a:r>
          </a:p>
          <a:p>
            <a:pPr marL="1028699" indent="-1028699">
              <a:defRPr sz="4800"/>
            </a:pPr>
            <a:r>
              <a:rPr>
                <a:solidFill>
                  <a:srgbClr val="945200"/>
                </a:solidFill>
              </a:rPr>
              <a:t>PermGen</a:t>
            </a:r>
            <a:r>
              <a:t> is allocated at startup.</a:t>
            </a:r>
          </a:p>
          <a:p>
            <a:pPr marL="1028699" indent="-1028699">
              <a:defRPr sz="4800"/>
            </a:pPr>
            <a:r>
              <a:rPr>
                <a:solidFill>
                  <a:srgbClr val="945200"/>
                </a:solidFill>
              </a:rPr>
              <a:t>PermGen</a:t>
            </a:r>
            <a:r>
              <a:t> could not use O/S memory swaps.</a:t>
            </a:r>
          </a:p>
          <a:p>
            <a:pPr marL="1028699" indent="-1028699">
              <a:defRPr sz="4800"/>
            </a:pPr>
            <a:r>
              <a:t>Default </a:t>
            </a:r>
            <a:r>
              <a:rPr>
                <a:solidFill>
                  <a:srgbClr val="945200"/>
                </a:solidFill>
              </a:rPr>
              <a:t>PermGen</a:t>
            </a:r>
            <a:r>
              <a:t> size is 64M </a:t>
            </a:r>
            <a:br/>
            <a:r>
              <a:t>(85M for 64-bit scaled pointers).</a:t>
            </a:r>
          </a:p>
        </p:txBody>
      </p:sp>
      <p:sp>
        <p:nvSpPr>
          <p:cNvPr id="1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The new Meta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0454">
              <a:defRPr sz="8930"/>
            </a:lvl1pPr>
          </a:lstStyle>
          <a:p>
            <a:pPr/>
            <a:r>
              <a:t>The new Metaspace</a:t>
            </a:r>
          </a:p>
        </p:txBody>
      </p:sp>
      <p:sp>
        <p:nvSpPr>
          <p:cNvPr id="1327" name="Metaspaces are not a panacea for OutOfMemoryErro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50131" indent="-1050131">
              <a:defRPr sz="4200"/>
            </a:pPr>
            <a:r>
              <a:rPr>
                <a:solidFill>
                  <a:srgbClr val="0433FF"/>
                </a:solidFill>
              </a:rPr>
              <a:t>Metaspaces</a:t>
            </a:r>
            <a:r>
              <a:t> are not a panacea for OutOfMemoryErrors.</a:t>
            </a:r>
          </a:p>
          <a:p>
            <a:pPr marL="1050131" indent="-1050131">
              <a:defRPr sz="4200"/>
            </a:pPr>
            <a:r>
              <a:rPr>
                <a:solidFill>
                  <a:srgbClr val="0433FF"/>
                </a:solidFill>
              </a:rPr>
              <a:t>Metaspace</a:t>
            </a:r>
            <a:r>
              <a:t> is explicitly bounded from the O/S memory, taking up unlimited amounts otherwise.</a:t>
            </a:r>
          </a:p>
          <a:p>
            <a:pPr marL="1050131" indent="-1050131">
              <a:defRPr sz="4200"/>
            </a:pPr>
            <a:r>
              <a:t>Initial </a:t>
            </a:r>
            <a:r>
              <a:rPr>
                <a:solidFill>
                  <a:srgbClr val="0433FF"/>
                </a:solidFill>
              </a:rPr>
              <a:t>Metaspace</a:t>
            </a:r>
            <a:r>
              <a:t> Size is set by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-XX:MetaspaceSize</a:t>
            </a:r>
            <a:r>
              <a:t> </a:t>
            </a:r>
            <a:br/>
            <a:r>
              <a:rPr>
                <a:solidFill>
                  <a:srgbClr val="797979"/>
                </a:solidFill>
              </a:rPr>
              <a:t>(replaces -XX:PermSize)</a:t>
            </a:r>
          </a:p>
          <a:p>
            <a:pPr marL="1050131" indent="-1050131">
              <a:defRPr sz="4200"/>
            </a:pPr>
            <a:r>
              <a:t>Max Metaspace is set by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-XX:MaxMetaspaceSize</a:t>
            </a:r>
            <a:r>
              <a:t> </a:t>
            </a:r>
            <a:br/>
            <a:r>
              <a:rPr>
                <a:solidFill>
                  <a:srgbClr val="797979"/>
                </a:solidFill>
              </a:rPr>
              <a:t>(replaces -XX:MaxPermSize)</a:t>
            </a:r>
          </a:p>
        </p:txBody>
      </p:sp>
      <p:sp>
        <p:nvSpPr>
          <p:cNvPr id="1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1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chemeClr val="accent3"/>
              </a:buClr>
              <a:defRPr sz="5200"/>
            </a:pPr>
            <a:r>
              <a:rPr>
                <a:solidFill>
                  <a:srgbClr val="797979"/>
                </a:solidFill>
              </a:rPr>
              <a:t>Overview and history of garbage collection</a:t>
            </a:r>
            <a:endParaRPr>
              <a:solidFill>
                <a:srgbClr val="797979"/>
              </a:solidFill>
            </a:endParaRP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Types of garbage collection 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General patterns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Deeper dive into Generational GCs</a:t>
            </a:r>
          </a:p>
          <a:p>
            <a:pPr marL="767491" indent="-767491">
              <a:buClr>
                <a:schemeClr val="accent3"/>
              </a:buClr>
              <a:defRPr sz="5200">
                <a:solidFill>
                  <a:srgbClr val="797979"/>
                </a:solidFill>
              </a:defRPr>
            </a:pPr>
            <a:r>
              <a:t>The newer Garbage First GC</a:t>
            </a:r>
          </a:p>
          <a:p>
            <a:pPr marL="767491" indent="-767491">
              <a:buClr>
                <a:srgbClr val="0433FF"/>
              </a:buClr>
              <a:defRPr sz="5200">
                <a:solidFill>
                  <a:srgbClr val="797979"/>
                </a:solidFill>
              </a:defRPr>
            </a:pPr>
            <a:r>
              <a:rPr>
                <a:solidFill>
                  <a:srgbClr val="0433FF"/>
                </a:solidFill>
              </a:rP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sp>
        <p:nvSpPr>
          <p:cNvPr id="168" name="First garbage collection process: Lisp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88669">
              <a:spcBef>
                <a:spcPts val="5600"/>
              </a:spcBef>
              <a:buSzTx/>
              <a:buNone/>
              <a:defRPr sz="5760"/>
            </a:pPr>
            <a:r>
              <a:t>First garbage collection process: </a:t>
            </a:r>
            <a:r>
              <a:rPr>
                <a:solidFill>
                  <a:srgbClr val="0433FF"/>
                </a:solidFill>
              </a:rPr>
              <a:t>Lisp</a:t>
            </a:r>
            <a:endParaRPr>
              <a:solidFill>
                <a:srgbClr val="0433FF"/>
              </a:solidFill>
            </a:endParaRPr>
          </a:p>
          <a:p>
            <a:pPr marL="0" indent="0" defTabSz="788669">
              <a:spcBef>
                <a:spcPts val="5600"/>
              </a:spcBef>
              <a:buSzTx/>
              <a:buNone/>
              <a:defRPr sz="5760"/>
            </a:pPr>
            <a:r>
              <a:t>When: </a:t>
            </a:r>
            <a:r>
              <a:rPr>
                <a:solidFill>
                  <a:srgbClr val="0433FF"/>
                </a:solidFill>
              </a:rPr>
              <a:t>1959</a:t>
            </a:r>
            <a:r>
              <a:t> </a:t>
            </a:r>
          </a:p>
          <a:p>
            <a:pPr marL="0" indent="0" defTabSz="788669">
              <a:spcBef>
                <a:spcPts val="5600"/>
              </a:spcBef>
              <a:buSzTx/>
              <a:buNone/>
              <a:defRPr sz="5760"/>
            </a:pPr>
            <a:r>
              <a:t>Author: </a:t>
            </a:r>
            <a:r>
              <a:rPr>
                <a:solidFill>
                  <a:srgbClr val="0433FF"/>
                </a:solidFill>
              </a:rPr>
              <a:t>John MacCarthy </a:t>
            </a:r>
          </a:p>
          <a:p>
            <a:pPr marL="0" indent="0" defTabSz="788669">
              <a:spcBef>
                <a:spcPts val="5600"/>
              </a:spcBef>
              <a:buSzTx/>
              <a:buNone/>
              <a:defRPr sz="5760"/>
            </a:pPr>
            <a:r>
              <a:t>His other contributions: </a:t>
            </a:r>
          </a:p>
          <a:p>
            <a:pPr lvl="1" marL="1226819" indent="-800100" defTabSz="788669">
              <a:spcBef>
                <a:spcPts val="5600"/>
              </a:spcBef>
              <a:defRPr sz="5760"/>
            </a:pPr>
            <a:r>
              <a:t>Author of </a:t>
            </a:r>
            <a:r>
              <a:rPr>
                <a:solidFill>
                  <a:srgbClr val="945200"/>
                </a:solidFill>
              </a:rPr>
              <a:t>Lisp</a:t>
            </a:r>
            <a:r>
              <a:t> </a:t>
            </a:r>
          </a:p>
          <a:p>
            <a:pPr lvl="1" marL="1226819" indent="-800100" defTabSz="788669">
              <a:spcBef>
                <a:spcPts val="5600"/>
              </a:spcBef>
              <a:defRPr sz="5760"/>
            </a:pPr>
            <a:r>
              <a:t>Major contributor to </a:t>
            </a:r>
            <a:r>
              <a:rPr>
                <a:solidFill>
                  <a:srgbClr val="945200"/>
                </a:solidFill>
              </a:rPr>
              <a:t>ALGOL</a:t>
            </a:r>
            <a:endParaRPr>
              <a:solidFill>
                <a:srgbClr val="945200"/>
              </a:solidFill>
            </a:endParaRPr>
          </a:p>
          <a:p>
            <a:pPr lvl="1" marL="1226819" indent="-800100" defTabSz="788669">
              <a:spcBef>
                <a:spcPts val="5600"/>
              </a:spcBef>
              <a:defRPr sz="5760"/>
            </a:pPr>
            <a:r>
              <a:t>A founding father in the </a:t>
            </a:r>
            <a:r>
              <a:rPr>
                <a:solidFill>
                  <a:srgbClr val="945200"/>
                </a:solidFill>
              </a:rPr>
              <a:t>AI space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Z GC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/>
          <a:p>
            <a:pPr/>
            <a:r>
              <a:t>Z GC</a:t>
            </a:r>
          </a:p>
        </p:txBody>
      </p:sp>
      <p:sp>
        <p:nvSpPr>
          <p:cNvPr id="1334" name="Region-based, non-generational concurrent collector, based on the G1GC…"/>
          <p:cNvSpPr txBox="1"/>
          <p:nvPr>
            <p:ph type="body" idx="1"/>
          </p:nvPr>
        </p:nvSpPr>
        <p:spPr>
          <a:xfrm>
            <a:off x="1056659" y="2321324"/>
            <a:ext cx="22270682" cy="10915887"/>
          </a:xfrm>
          <a:prstGeom prst="rect">
            <a:avLst/>
          </a:prstGeom>
        </p:spPr>
        <p:txBody>
          <a:bodyPr/>
          <a:lstStyle/>
          <a:p>
            <a:pPr marL="952500" indent="-952500">
              <a:defRPr sz="3600"/>
            </a:pPr>
            <a:r>
              <a:rPr>
                <a:solidFill>
                  <a:srgbClr val="945200"/>
                </a:solidFill>
              </a:rPr>
              <a:t>Region-based</a:t>
            </a:r>
            <a:r>
              <a:t>, </a:t>
            </a:r>
            <a:r>
              <a:rPr>
                <a:solidFill>
                  <a:srgbClr val="0433FF"/>
                </a:solidFill>
              </a:rPr>
              <a:t>non-generational concurrent collector</a:t>
            </a:r>
            <a:r>
              <a:t>, based on the G1GC</a:t>
            </a:r>
          </a:p>
          <a:p>
            <a:pPr marL="952500" indent="-952500">
              <a:defRPr sz="3600"/>
            </a:pPr>
            <a:r>
              <a:t>Designed for </a:t>
            </a:r>
            <a:r>
              <a:rPr>
                <a:solidFill>
                  <a:srgbClr val="945200"/>
                </a:solidFill>
              </a:rPr>
              <a:t>very large memory heaps</a:t>
            </a:r>
            <a:r>
              <a:t> and </a:t>
            </a:r>
            <a:r>
              <a:rPr>
                <a:solidFill>
                  <a:srgbClr val="945200"/>
                </a:solidFill>
              </a:rPr>
              <a:t>predictable throughput</a:t>
            </a:r>
          </a:p>
          <a:p>
            <a:pPr marL="952500" indent="-952500">
              <a:defRPr sz="3600"/>
            </a:pPr>
            <a:r>
              <a:rPr>
                <a:solidFill>
                  <a:srgbClr val="945200"/>
                </a:solidFill>
              </a:rPr>
              <a:t>Low GC pause times</a:t>
            </a:r>
            <a:r>
              <a:t>, not exceeding 10ms</a:t>
            </a:r>
          </a:p>
          <a:p>
            <a:pPr marL="952500" indent="-952500">
              <a:defRPr sz="3600"/>
            </a:pPr>
            <a:r>
              <a:rPr>
                <a:solidFill>
                  <a:srgbClr val="945200"/>
                </a:solidFill>
              </a:rPr>
              <a:t>No more than 15% application throughput reduction</a:t>
            </a:r>
            <a:r>
              <a:t> compared to using G1</a:t>
            </a:r>
          </a:p>
          <a:p>
            <a:pPr marL="952500" indent="-952500">
              <a:defRPr sz="3600"/>
            </a:pPr>
            <a:r>
              <a:t>Aims at simplifying tuning of GCs as well</a:t>
            </a:r>
          </a:p>
          <a:p>
            <a:pPr marL="952500" indent="-952500">
              <a:defRPr sz="3600"/>
            </a:pPr>
            <a:r>
              <a:t>More reading material:</a:t>
            </a:r>
          </a:p>
          <a:p>
            <a:pPr lvl="1" marL="1397000" indent="-952500">
              <a:defRPr sz="3600"/>
            </a:pPr>
            <a:r>
              <a:t>JEP-333 (https://openjdk.java.net/jeps/333)</a:t>
            </a:r>
          </a:p>
          <a:p>
            <a:pPr lvl="1" marL="1397000" indent="-952500">
              <a:defRPr sz="3600"/>
            </a:pPr>
            <a:r>
              <a:t>ZGC Wiki (https://wiki.openjdk.java.net/display/zgc/Main)</a:t>
            </a:r>
          </a:p>
        </p:txBody>
      </p:sp>
      <p:sp>
        <p:nvSpPr>
          <p:cNvPr id="1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6" name="(Oracle ⇢ OpenJDK)"/>
          <p:cNvSpPr txBox="1"/>
          <p:nvPr/>
        </p:nvSpPr>
        <p:spPr>
          <a:xfrm>
            <a:off x="9019110" y="1481974"/>
            <a:ext cx="588255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(Oracle ⇢ OpenJDK)</a:t>
            </a:r>
          </a:p>
        </p:txBody>
      </p:sp>
      <p:sp>
        <p:nvSpPr>
          <p:cNvPr id="1337" name="JDK 11"/>
          <p:cNvSpPr txBox="1"/>
          <p:nvPr/>
        </p:nvSpPr>
        <p:spPr>
          <a:xfrm>
            <a:off x="18886688" y="398921"/>
            <a:ext cx="1975264" cy="8747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chemeClr val="accent3">
                    <a:hueOff val="557972"/>
                    <a:lumOff val="-12549"/>
                  </a:schemeClr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JDK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Epsilon GC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/>
          <a:p>
            <a:pPr/>
            <a:r>
              <a:t>Epsilon GC</a:t>
            </a:r>
          </a:p>
        </p:txBody>
      </p:sp>
      <p:sp>
        <p:nvSpPr>
          <p:cNvPr id="1340" name="Completely passive GC with just bounded memory allocation and lowest latency guarantees…"/>
          <p:cNvSpPr txBox="1"/>
          <p:nvPr>
            <p:ph type="body" idx="1"/>
          </p:nvPr>
        </p:nvSpPr>
        <p:spPr>
          <a:xfrm>
            <a:off x="1111631" y="2249887"/>
            <a:ext cx="22511447" cy="10791048"/>
          </a:xfrm>
          <a:prstGeom prst="rect">
            <a:avLst/>
          </a:prstGeom>
        </p:spPr>
        <p:txBody>
          <a:bodyPr/>
          <a:lstStyle/>
          <a:p>
            <a:pPr marL="719229" indent="-719229" defTabSz="624363">
              <a:spcBef>
                <a:spcPts val="4400"/>
              </a:spcBef>
              <a:defRPr sz="3192"/>
            </a:pPr>
            <a:r>
              <a:t>Completely </a:t>
            </a:r>
            <a:r>
              <a:rPr>
                <a:solidFill>
                  <a:srgbClr val="945200"/>
                </a:solidFill>
              </a:rPr>
              <a:t>passive GC with just bounded memory allocation</a:t>
            </a:r>
            <a:r>
              <a:t> and lowest latency guarantees</a:t>
            </a:r>
          </a:p>
          <a:p>
            <a:pPr marL="719229" indent="-719229" defTabSz="624363">
              <a:spcBef>
                <a:spcPts val="4400"/>
              </a:spcBef>
              <a:defRPr sz="3192"/>
            </a:pPr>
            <a:r>
              <a:rPr>
                <a:solidFill>
                  <a:srgbClr val="0433FF"/>
                </a:solidFill>
              </a:rPr>
              <a:t>Linear allocation</a:t>
            </a:r>
            <a:r>
              <a:t> in a single chunk of memory but </a:t>
            </a:r>
            <a:r>
              <a:rPr>
                <a:solidFill>
                  <a:srgbClr val="945200"/>
                </a:solidFill>
              </a:rPr>
              <a:t>does not actually reclaim memory</a:t>
            </a:r>
          </a:p>
          <a:p>
            <a:pPr marL="719229" indent="-719229" defTabSz="624363">
              <a:spcBef>
                <a:spcPts val="4400"/>
              </a:spcBef>
              <a:defRPr sz="3192"/>
            </a:pPr>
            <a:r>
              <a:t>Uses trivial lock-free </a:t>
            </a:r>
            <a:r>
              <a:rPr>
                <a:solidFill>
                  <a:srgbClr val="0433FF"/>
                </a:solidFill>
              </a:rPr>
              <a:t>Thread Local Allocation Buffers (TLABs)</a:t>
            </a:r>
            <a:r>
              <a:t> that do not need managing.</a:t>
            </a:r>
          </a:p>
          <a:p>
            <a:pPr marL="719229" indent="-719229" defTabSz="624363">
              <a:spcBef>
                <a:spcPts val="4400"/>
              </a:spcBef>
              <a:defRPr sz="3192"/>
            </a:pPr>
            <a:r>
              <a:t>Best suited for:</a:t>
            </a:r>
          </a:p>
          <a:p>
            <a:pPr lvl="1" marL="1057049" indent="-719229" defTabSz="624363">
              <a:spcBef>
                <a:spcPts val="4400"/>
              </a:spcBef>
              <a:defRPr sz="3192"/>
            </a:pPr>
            <a:r>
              <a:t>performance testing the app (without GC latency).</a:t>
            </a:r>
          </a:p>
          <a:p>
            <a:pPr lvl="1" marL="1057049" indent="-719229" defTabSz="624363">
              <a:spcBef>
                <a:spcPts val="4400"/>
              </a:spcBef>
              <a:defRPr sz="3192"/>
            </a:pPr>
            <a:r>
              <a:t>extremely short lived jobs.</a:t>
            </a:r>
          </a:p>
          <a:p>
            <a:pPr lvl="1" marL="1057049" indent="-719229" defTabSz="624363">
              <a:spcBef>
                <a:spcPts val="4400"/>
              </a:spcBef>
              <a:defRPr sz="3192"/>
            </a:pPr>
            <a:r>
              <a:t>memory pressure testing.</a:t>
            </a:r>
          </a:p>
          <a:p>
            <a:pPr marL="719229" indent="-719229" defTabSz="624363">
              <a:spcBef>
                <a:spcPts val="4400"/>
              </a:spcBef>
              <a:defRPr sz="3192"/>
            </a:pPr>
            <a:r>
              <a:t>More reading material:</a:t>
            </a:r>
          </a:p>
          <a:p>
            <a:pPr lvl="1" marL="1057049" indent="-719229" defTabSz="624363">
              <a:spcBef>
                <a:spcPts val="4400"/>
              </a:spcBef>
              <a:defRPr sz="3192"/>
            </a:pPr>
            <a:r>
              <a:t>JEP-318 (https://openjdk.java.net/jeps/318)</a:t>
            </a:r>
          </a:p>
          <a:p>
            <a:pPr lvl="1" marL="1057049" indent="-719229" defTabSz="624363">
              <a:spcBef>
                <a:spcPts val="4400"/>
              </a:spcBef>
              <a:defRPr sz="3192"/>
            </a:pPr>
            <a:r>
              <a:t>Remove the Garbage Collector (https://www.infoq.com/news/2017/03/java-epsilon-gc)</a:t>
            </a:r>
          </a:p>
        </p:txBody>
      </p:sp>
      <p:sp>
        <p:nvSpPr>
          <p:cNvPr id="1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2" name="(Redhat ⇢ OpenJDK)"/>
          <p:cNvSpPr txBox="1"/>
          <p:nvPr/>
        </p:nvSpPr>
        <p:spPr>
          <a:xfrm>
            <a:off x="9019110" y="1481974"/>
            <a:ext cx="588255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(Redhat ⇢ OpenJDK)</a:t>
            </a:r>
          </a:p>
        </p:txBody>
      </p:sp>
      <p:sp>
        <p:nvSpPr>
          <p:cNvPr id="1343" name="JDK 11"/>
          <p:cNvSpPr txBox="1"/>
          <p:nvPr/>
        </p:nvSpPr>
        <p:spPr>
          <a:xfrm>
            <a:off x="18886688" y="398921"/>
            <a:ext cx="1975264" cy="8747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chemeClr val="accent3">
                    <a:hueOff val="557972"/>
                    <a:lumOff val="-12549"/>
                  </a:schemeClr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JDK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enandoah GC"/>
          <p:cNvSpPr txBox="1"/>
          <p:nvPr>
            <p:ph type="title"/>
          </p:nvPr>
        </p:nvSpPr>
        <p:spPr>
          <a:xfrm>
            <a:off x="4204392" y="0"/>
            <a:ext cx="15975215" cy="1672627"/>
          </a:xfrm>
          <a:prstGeom prst="rect">
            <a:avLst/>
          </a:prstGeom>
        </p:spPr>
        <p:txBody>
          <a:bodyPr/>
          <a:lstStyle/>
          <a:p>
            <a:pPr/>
            <a:r>
              <a:t>Shenandoah GC</a:t>
            </a:r>
          </a:p>
        </p:txBody>
      </p:sp>
      <p:sp>
        <p:nvSpPr>
          <p:cNvPr id="1346" name="Region-based, non-generational collector, based on the G1GC…"/>
          <p:cNvSpPr txBox="1"/>
          <p:nvPr>
            <p:ph type="body" idx="1"/>
          </p:nvPr>
        </p:nvSpPr>
        <p:spPr>
          <a:xfrm>
            <a:off x="1689438" y="2249887"/>
            <a:ext cx="21839988" cy="10808267"/>
          </a:xfrm>
          <a:prstGeom prst="rect">
            <a:avLst/>
          </a:prstGeom>
        </p:spPr>
        <p:txBody>
          <a:bodyPr/>
          <a:lstStyle/>
          <a:p>
            <a:pPr marL="794938" indent="-794938" defTabSz="690086">
              <a:spcBef>
                <a:spcPts val="4900"/>
              </a:spcBef>
              <a:defRPr sz="3528"/>
            </a:pPr>
            <a:r>
              <a:rPr>
                <a:solidFill>
                  <a:srgbClr val="945200"/>
                </a:solidFill>
              </a:rPr>
              <a:t>Region-based</a:t>
            </a:r>
            <a:r>
              <a:t>, </a:t>
            </a:r>
            <a:r>
              <a:rPr>
                <a:solidFill>
                  <a:srgbClr val="0433FF"/>
                </a:solidFill>
              </a:rPr>
              <a:t>non-generational collector</a:t>
            </a:r>
            <a:r>
              <a:t>, based on the G1GC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t>Young collection equivalent is run in a </a:t>
            </a:r>
            <a:r>
              <a:rPr>
                <a:solidFill>
                  <a:srgbClr val="945200"/>
                </a:solidFill>
              </a:rPr>
              <a:t>concurrent-partial mode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t>Uses a </a:t>
            </a:r>
            <a:r>
              <a:rPr>
                <a:solidFill>
                  <a:srgbClr val="945200"/>
                </a:solidFill>
              </a:rPr>
              <a:t>concurrent mark and a concurrent compact</a:t>
            </a:r>
            <a:r>
              <a:t> for longer lived objects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t>In slower collection, cycles are stolen from application, but is </a:t>
            </a:r>
            <a:r>
              <a:rPr>
                <a:solidFill>
                  <a:srgbClr val="0433FF"/>
                </a:solidFill>
              </a:rPr>
              <a:t>not STW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rPr>
                <a:solidFill>
                  <a:srgbClr val="945200"/>
                </a:solidFill>
              </a:rPr>
              <a:t>Pause times said to be independent of heap size</a:t>
            </a:r>
            <a:r>
              <a:t> (be it 2GB or even 100GB)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t>Best for responsiveness and predictable pauses than more cpu cycles and space</a:t>
            </a:r>
          </a:p>
          <a:p>
            <a:pPr marL="794938" indent="-794938" defTabSz="690086">
              <a:spcBef>
                <a:spcPts val="4900"/>
              </a:spcBef>
              <a:defRPr sz="3528"/>
            </a:pPr>
            <a:r>
              <a:t>More reading material:</a:t>
            </a:r>
          </a:p>
          <a:p>
            <a:pPr lvl="1" marL="1168318" indent="-794938" defTabSz="690086">
              <a:spcBef>
                <a:spcPts val="4900"/>
              </a:spcBef>
              <a:defRPr sz="3528"/>
            </a:pPr>
            <a:r>
              <a:t>JEP-189 (http://openjdk.java.net/jeps/189)</a:t>
            </a:r>
          </a:p>
          <a:p>
            <a:pPr lvl="1" marL="1168318" indent="-794938" defTabSz="690086">
              <a:spcBef>
                <a:spcPts val="4900"/>
              </a:spcBef>
              <a:defRPr sz="3528"/>
            </a:pPr>
            <a:r>
              <a:t>Shenandoah Wiki (https://wiki.openjdk.java.net/display/shenandoah/Main)</a:t>
            </a:r>
          </a:p>
        </p:txBody>
      </p:sp>
      <p:sp>
        <p:nvSpPr>
          <p:cNvPr id="1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48" name="(Redhat ⇢ OpenJDK)"/>
          <p:cNvSpPr txBox="1"/>
          <p:nvPr/>
        </p:nvSpPr>
        <p:spPr>
          <a:xfrm>
            <a:off x="9019110" y="1481974"/>
            <a:ext cx="588255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(Redhat ⇢ OpenJDK)</a:t>
            </a:r>
          </a:p>
        </p:txBody>
      </p:sp>
      <p:sp>
        <p:nvSpPr>
          <p:cNvPr id="1349" name="JDK 12"/>
          <p:cNvSpPr txBox="1"/>
          <p:nvPr/>
        </p:nvSpPr>
        <p:spPr>
          <a:xfrm>
            <a:off x="18898476" y="398921"/>
            <a:ext cx="1951688" cy="8747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>
                <a:solidFill>
                  <a:schemeClr val="accent3">
                    <a:hueOff val="557972"/>
                    <a:lumOff val="-12549"/>
                  </a:schemeClr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JDK 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616" t="115" r="15813" b="11493"/>
          <a:stretch>
            <a:fillRect/>
          </a:stretch>
        </p:blipFill>
        <p:spPr>
          <a:xfrm>
            <a:off x="5333999" y="1714499"/>
            <a:ext cx="13716003" cy="10287001"/>
          </a:xfrm>
          <a:prstGeom prst="rect">
            <a:avLst/>
          </a:prstGeom>
        </p:spPr>
      </p:pic>
      <p:sp>
        <p:nvSpPr>
          <p:cNvPr id="13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5603" y="991027"/>
            <a:ext cx="18332791" cy="11733946"/>
          </a:xfrm>
          <a:prstGeom prst="rect">
            <a:avLst/>
          </a:prstGeom>
          <a:ln w="3175">
            <a:miter lim="400000"/>
          </a:ln>
        </p:spPr>
      </p:pic>
      <p:sp>
        <p:nvSpPr>
          <p:cNvPr id="1354" name="Square"/>
          <p:cNvSpPr/>
          <p:nvPr/>
        </p:nvSpPr>
        <p:spPr>
          <a:xfrm>
            <a:off x="19478625" y="10876359"/>
            <a:ext cx="1785938" cy="1785938"/>
          </a:xfrm>
          <a:prstGeom prst="rect">
            <a:avLst/>
          </a:prstGeom>
          <a:solidFill>
            <a:srgbClr val="C6C4C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Append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1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Appendix"/>
          <p:cNvSpPr txBox="1"/>
          <p:nvPr>
            <p:ph type="title"/>
          </p:nvPr>
        </p:nvSpPr>
        <p:spPr>
          <a:xfrm>
            <a:off x="3242140" y="-1151930"/>
            <a:ext cx="17578250" cy="3482579"/>
          </a:xfrm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1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61" name="Table"/>
          <p:cNvGraphicFramePr/>
          <p:nvPr/>
        </p:nvGraphicFramePr>
        <p:xfrm>
          <a:off x="3195897" y="1500187"/>
          <a:ext cx="17996670" cy="112244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238614"/>
                <a:gridCol w="13745355"/>
              </a:tblGrid>
              <a:tr h="1121177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Appendix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Content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2" invalidUrl="" action="ppaction://hlinksldjump" tgtFrame="" tooltip="" history="1" highlightClick="0" endSnd="0"/>
                        </a:rPr>
                        <a:t>Appendix 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definitions for garbage collection jargon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3" invalidUrl="" action="ppaction://hlinksldjump" tgtFrame="" tooltip="" history="1" highlightClick="0" endSnd="0"/>
                        </a:rPr>
                        <a:t>Appendix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details about how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JDK v5 - v8 generational GC</a:t>
                      </a:r>
                      <a:r>
                        <a:t> works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4" invalidUrl="" action="ppaction://hlinksldjump" tgtFrame="" tooltip="" history="1" highlightClick="0" endSnd="0"/>
                        </a:rPr>
                        <a:t>Appendix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details about the combinations of collectors in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JDK v5 - v8 generational GCs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5" invalidUrl="" action="ppaction://hlinksldjump" tgtFrame="" tooltip="" history="1" highlightClick="0" endSnd="0"/>
                        </a:rPr>
                        <a:t>Appendix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how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region sizes</a:t>
                      </a:r>
                      <a:r>
                        <a:t> are calculated in G1GC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6" invalidUrl="" action="ppaction://hlinksldjump" tgtFrame="" tooltip="" history="1" highlightClick="0" endSnd="0"/>
                        </a:rPr>
                        <a:t>Appendix 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various triggers for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Initial Mark</a:t>
                      </a:r>
                      <a:r>
                        <a:t> in the G1GC Young Phase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7" invalidUrl="" action="ppaction://hlinksldjump" tgtFrame="" tooltip="" history="1" highlightClick="0" endSnd="0"/>
                        </a:rPr>
                        <a:t>Appendix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detailed about the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Young Phase of G1GC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8" invalidUrl="" action="ppaction://hlinksldjump" tgtFrame="" tooltip="" history="1" highlightClick="0" endSnd="0"/>
                        </a:rPr>
                        <a:t>Appendix 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t>graphical representation of the collection steps in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G1GC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9" invalidUrl="" action="ppaction://hlinksldjump" tgtFrame="" tooltip="" history="1" highlightClick="0" endSnd="0"/>
                        </a:rPr>
                        <a:t>Appendix 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printing default values for the JVM options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121177">
                <a:tc>
                  <a:txBody>
                    <a:bodyPr/>
                    <a:lstStyle/>
                    <a:p>
                      <a:pPr>
                        <a:defRPr sz="2800">
                          <a:solidFill>
                            <a:srgbClr val="000000"/>
                          </a:solidFill>
                        </a:defRPr>
                      </a:pPr>
                      <a:r>
                        <a:rPr u="sng">
                          <a:hlinkClick r:id="rId10" invalidUrl="" action="ppaction://hlinksldjump" tgtFrame="" tooltip="" history="1" highlightClick="0" endSnd="0"/>
                        </a:rPr>
                        <a:t>Appendix 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/>
                        <a:t>logging the garbage collection using Unified Logging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Appendix 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0</a:t>
            </a:r>
          </a:p>
        </p:txBody>
      </p:sp>
      <p:sp>
        <p:nvSpPr>
          <p:cNvPr id="1364" name="Throughput — the percentage of total time not spent in garbage collection, considered over long periods of time.…"/>
          <p:cNvSpPr txBox="1"/>
          <p:nvPr>
            <p:ph type="body" idx="1"/>
          </p:nvPr>
        </p:nvSpPr>
        <p:spPr>
          <a:xfrm>
            <a:off x="3310871" y="2449111"/>
            <a:ext cx="17762258" cy="10473554"/>
          </a:xfrm>
          <a:prstGeom prst="rect">
            <a:avLst/>
          </a:prstGeom>
        </p:spPr>
        <p:txBody>
          <a:bodyPr/>
          <a:lstStyle/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Throughput </a:t>
            </a:r>
            <a:r>
              <a:t>— the percentage of total time not spent in garbage collection, considered over long periods of time.</a:t>
            </a:r>
          </a:p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Pause time </a:t>
            </a:r>
            <a:r>
              <a:t>— the length of time the application execution is stopped for garbage collection to occur.</a:t>
            </a:r>
          </a:p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GC overhead </a:t>
            </a:r>
            <a:r>
              <a:t>— the inverse of throughput, that is, the percentage of total time spent in garbage collection.</a:t>
            </a:r>
          </a:p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Collection frequency </a:t>
            </a:r>
            <a:r>
              <a:t>— how often collection occurs, relative to application execution.</a:t>
            </a:r>
          </a:p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Footprint </a:t>
            </a:r>
            <a:r>
              <a:t>— a measure of size, such as heap size.</a:t>
            </a:r>
          </a:p>
          <a:p>
            <a:pPr marL="0" indent="0" defTabSz="460057">
              <a:spcBef>
                <a:spcPts val="3300"/>
              </a:spcBef>
              <a:buSzTx/>
              <a:buNone/>
              <a:defRPr sz="4144"/>
            </a:pPr>
            <a:r>
              <a:rPr>
                <a:solidFill>
                  <a:srgbClr val="0433FF"/>
                </a:solidFill>
              </a:rPr>
              <a:t>Promptness </a:t>
            </a:r>
            <a:r>
              <a:t>— the time between when an object becomes garbage and when the memory becomes available</a:t>
            </a:r>
          </a:p>
        </p:txBody>
      </p:sp>
      <p:sp>
        <p:nvSpPr>
          <p:cNvPr id="1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6" name="Garbage Collection - Definitions"/>
          <p:cNvSpPr txBox="1"/>
          <p:nvPr/>
        </p:nvSpPr>
        <p:spPr>
          <a:xfrm>
            <a:off x="7028458" y="1536322"/>
            <a:ext cx="10362804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Garbage Collection -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Appendix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1</a:t>
            </a:r>
          </a:p>
        </p:txBody>
      </p:sp>
      <p:sp>
        <p:nvSpPr>
          <p:cNvPr id="1369" name="there is a per-thread region for reducing synchronization  Thread Local Allocation Buffer (TLAB)…"/>
          <p:cNvSpPr txBox="1"/>
          <p:nvPr>
            <p:ph type="body" idx="1"/>
          </p:nvPr>
        </p:nvSpPr>
        <p:spPr>
          <a:xfrm>
            <a:off x="3310871" y="2449111"/>
            <a:ext cx="17762258" cy="10473554"/>
          </a:xfrm>
          <a:prstGeom prst="rect">
            <a:avLst/>
          </a:prstGeom>
        </p:spPr>
        <p:txBody>
          <a:bodyPr/>
          <a:lstStyle/>
          <a:p>
            <a:pPr marL="646659" indent="-646659" defTabSz="517564">
              <a:spcBef>
                <a:spcPts val="3700"/>
              </a:spcBef>
              <a:defRPr sz="3275"/>
            </a:pPr>
            <a:r>
              <a:t>there is a per-thread region for reducing synchronization </a:t>
            </a:r>
            <a:br/>
            <a:r>
              <a:rPr>
                <a:solidFill>
                  <a:srgbClr val="0433FF"/>
                </a:solidFill>
              </a:rPr>
              <a:t>Thread Local Allocation Buffer (TLAB)</a:t>
            </a:r>
          </a:p>
          <a:p>
            <a:pPr marL="646659" indent="-646659" defTabSz="517564">
              <a:spcBef>
                <a:spcPts val="3700"/>
              </a:spcBef>
              <a:defRPr sz="3275"/>
            </a:pPr>
            <a:r>
              <a:t>Eden itself divided into TLAB sections for</a:t>
            </a:r>
          </a:p>
          <a:p>
            <a:pPr lvl="2" marL="1206729" indent="-646659" defTabSz="517564">
              <a:spcBef>
                <a:spcPts val="3700"/>
              </a:spcBef>
              <a:defRPr sz="3275"/>
            </a:pPr>
            <a:r>
              <a:t>individual threads </a:t>
            </a:r>
          </a:p>
          <a:p>
            <a:pPr lvl="2" marL="1206729" indent="-646659" defTabSz="517564">
              <a:spcBef>
                <a:spcPts val="3700"/>
              </a:spcBef>
              <a:defRPr sz="3275"/>
            </a:pPr>
            <a:r>
              <a:t>a common area.</a:t>
            </a:r>
          </a:p>
          <a:p>
            <a:pPr marL="646659" indent="-646659" defTabSz="517564">
              <a:spcBef>
                <a:spcPts val="3700"/>
              </a:spcBef>
              <a:defRPr sz="3275"/>
            </a:pPr>
            <a:r>
              <a:t>different GC processes for each generation</a:t>
            </a:r>
          </a:p>
          <a:p>
            <a:pPr marL="646659" indent="-646659" defTabSz="517564">
              <a:spcBef>
                <a:spcPts val="3700"/>
              </a:spcBef>
              <a:defRPr sz="3275"/>
            </a:pPr>
            <a:r>
              <a:t>young region gc collectors typically are:</a:t>
            </a:r>
          </a:p>
          <a:p>
            <a:pPr lvl="2" marL="1206729" indent="-646659" defTabSz="517564">
              <a:spcBef>
                <a:spcPts val="3700"/>
              </a:spcBef>
              <a:defRPr sz="3275"/>
            </a:pPr>
            <a:r>
              <a:t>all-at-once</a:t>
            </a:r>
          </a:p>
          <a:p>
            <a:pPr lvl="2" marL="1206729" indent="-646659" defTabSz="517564">
              <a:spcBef>
                <a:spcPts val="3700"/>
              </a:spcBef>
              <a:defRPr sz="3275"/>
            </a:pPr>
            <a:r>
              <a:t>stop-the-world</a:t>
            </a:r>
          </a:p>
          <a:p>
            <a:pPr lvl="2" marL="1206729" indent="-646659" defTabSz="517564">
              <a:spcBef>
                <a:spcPts val="3700"/>
              </a:spcBef>
              <a:defRPr sz="3275"/>
            </a:pPr>
            <a:r>
              <a:t>copying pattern</a:t>
            </a:r>
          </a:p>
          <a:p>
            <a:pPr marL="646659" indent="-646659" defTabSz="517564">
              <a:spcBef>
                <a:spcPts val="3700"/>
              </a:spcBef>
              <a:defRPr sz="3275"/>
            </a:pPr>
            <a:r>
              <a:t>old region gc typically concurrent</a:t>
            </a:r>
          </a:p>
        </p:txBody>
      </p:sp>
      <p:sp>
        <p:nvSpPr>
          <p:cNvPr id="13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1" name="Generational GC - Details"/>
          <p:cNvSpPr txBox="1"/>
          <p:nvPr/>
        </p:nvSpPr>
        <p:spPr>
          <a:xfrm>
            <a:off x="8148780" y="1536322"/>
            <a:ext cx="8122159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Generational GC - Details</a:t>
            </a:r>
          </a:p>
        </p:txBody>
      </p:sp>
      <p:sp>
        <p:nvSpPr>
          <p:cNvPr id="1372" name="Back to Generational GC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64306" y="12976072"/>
            <a:ext cx="4627850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Generational GC</a:t>
            </a:r>
          </a:p>
        </p:txBody>
      </p:sp>
      <p:pic>
        <p:nvPicPr>
          <p:cNvPr id="13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Appendix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2</a:t>
            </a:r>
          </a:p>
        </p:txBody>
      </p:sp>
      <p:sp>
        <p:nvSpPr>
          <p:cNvPr id="1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7" name="Generational GC"/>
          <p:cNvSpPr txBox="1"/>
          <p:nvPr/>
        </p:nvSpPr>
        <p:spPr>
          <a:xfrm>
            <a:off x="9749240" y="1536322"/>
            <a:ext cx="4921239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Generational GC</a:t>
            </a:r>
          </a:p>
        </p:txBody>
      </p:sp>
      <p:sp>
        <p:nvSpPr>
          <p:cNvPr id="1378" name="Generational GC…"/>
          <p:cNvSpPr txBox="1"/>
          <p:nvPr/>
        </p:nvSpPr>
        <p:spPr>
          <a:xfrm>
            <a:off x="5958867" y="5312233"/>
            <a:ext cx="12466266" cy="3091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Generational GC</a:t>
            </a:r>
          </a:p>
          <a:p>
            <a:pPr>
              <a:defRPr sz="6000">
                <a:solidFill>
                  <a:srgbClr val="000000"/>
                </a:solidFill>
              </a:defRPr>
            </a:pPr>
            <a:r>
              <a:t> </a:t>
            </a:r>
          </a:p>
          <a:p>
            <a:pPr>
              <a:defRPr sz="6000">
                <a:solidFill>
                  <a:srgbClr val="000000"/>
                </a:solidFill>
              </a:defRPr>
            </a:pPr>
            <a:r>
              <a:t>Young &amp; Old GC Combinations</a:t>
            </a:r>
          </a:p>
        </p:txBody>
      </p:sp>
      <p:pic>
        <p:nvPicPr>
          <p:cNvPr id="1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380" name="Back to Collection Types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27560" y="12976072"/>
            <a:ext cx="461337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Collection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Appendix 2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2a</a:t>
            </a:r>
          </a:p>
        </p:txBody>
      </p:sp>
      <p:sp>
        <p:nvSpPr>
          <p:cNvPr id="1383" name="Serial Collector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/>
            </a:pPr>
            <a:r>
              <a:rPr>
                <a:solidFill>
                  <a:srgbClr val="0433FF"/>
                </a:solidFill>
              </a:rPr>
              <a:t>Serial Collector</a:t>
            </a:r>
            <a:endParaRPr>
              <a:solidFill>
                <a:srgbClr val="0433FF"/>
              </a:solidFill>
            </a:endParaRPr>
          </a:p>
          <a:p>
            <a:pPr marL="1028700" indent="-1028700">
              <a:defRPr sz="4800"/>
            </a:pPr>
            <a:r>
              <a:t>both young and old gen. are </a:t>
            </a:r>
            <a:r>
              <a:rPr>
                <a:solidFill>
                  <a:srgbClr val="0433FF"/>
                </a:solidFill>
              </a:rPr>
              <a:t>Serial</a:t>
            </a:r>
          </a:p>
          <a:p>
            <a:pPr marL="1028700" indent="-1028700">
              <a:defRPr sz="4800"/>
            </a:pPr>
            <a:r>
              <a:rPr>
                <a:solidFill>
                  <a:srgbClr val="945200"/>
                </a:solidFill>
              </a:rPr>
              <a:t>single thread, stop-the-world</a:t>
            </a:r>
          </a:p>
          <a:p>
            <a:pPr marL="1028700" indent="-1028700">
              <a:defRPr sz="4800"/>
            </a:pPr>
            <a:r>
              <a:t>designed for small heap sizes</a:t>
            </a:r>
          </a:p>
          <a:p>
            <a:pPr marL="1028700" indent="-1028700">
              <a:defRPr sz="4800"/>
            </a:pPr>
            <a:r>
              <a:t>useful for mobile or small apps</a:t>
            </a:r>
          </a:p>
        </p:txBody>
      </p:sp>
      <p:sp>
        <p:nvSpPr>
          <p:cNvPr id="13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5" name="Generational GC - Combinations"/>
          <p:cNvSpPr txBox="1"/>
          <p:nvPr/>
        </p:nvSpPr>
        <p:spPr>
          <a:xfrm>
            <a:off x="7348549" y="1536322"/>
            <a:ext cx="9722620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Generational GC - Combinations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387" name="Back to Collection Types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27560" y="12976072"/>
            <a:ext cx="461337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Collection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Overview and history of garbage collection…"/>
          <p:cNvSpPr txBox="1"/>
          <p:nvPr>
            <p:ph type="body" idx="4294967295"/>
          </p:nvPr>
        </p:nvSpPr>
        <p:spPr>
          <a:xfrm>
            <a:off x="3239138" y="2269748"/>
            <a:ext cx="17905725" cy="10177240"/>
          </a:xfrm>
          <a:prstGeom prst="rect">
            <a:avLst/>
          </a:prstGeom>
        </p:spPr>
        <p:txBody>
          <a:bodyPr/>
          <a:lstStyle/>
          <a:p>
            <a:pPr marL="767491" indent="-767491">
              <a:buClr>
                <a:schemeClr val="accent3"/>
              </a:buClr>
              <a:defRPr sz="5200"/>
            </a:pPr>
            <a:r>
              <a:rPr>
                <a:solidFill>
                  <a:srgbClr val="797979"/>
                </a:solidFill>
              </a:rPr>
              <a:t>Overview and history of garbage collection</a:t>
            </a:r>
            <a:endParaRPr>
              <a:solidFill>
                <a:srgbClr val="797979"/>
              </a:solidFill>
            </a:endParaRPr>
          </a:p>
          <a:p>
            <a:pPr marL="767491" indent="-767491">
              <a:buClr>
                <a:srgbClr val="0433FF"/>
              </a:buClr>
              <a:defRPr sz="5200">
                <a:solidFill>
                  <a:srgbClr val="797979"/>
                </a:solidFill>
              </a:defRPr>
            </a:pPr>
            <a:r>
              <a:rPr>
                <a:solidFill>
                  <a:srgbClr val="0433FF"/>
                </a:solidFill>
              </a:rPr>
              <a:t>Types of garbage collection</a:t>
            </a:r>
            <a:r>
              <a:t> 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General patterns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Deeper dive into Generational GCs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The newer Garbage First GC</a:t>
            </a:r>
          </a:p>
          <a:p>
            <a:pPr marL="767491" indent="-767491">
              <a:defRPr sz="5200">
                <a:solidFill>
                  <a:srgbClr val="797979"/>
                </a:solidFill>
              </a:defRPr>
            </a:pPr>
            <a:r>
              <a:t>Recently added garbage collectors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Appendix 2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2b</a:t>
            </a:r>
          </a:p>
        </p:txBody>
      </p:sp>
      <p:sp>
        <p:nvSpPr>
          <p:cNvPr id="1390" name="Parallel Collector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/>
            </a:pPr>
            <a:r>
              <a:rPr>
                <a:solidFill>
                  <a:srgbClr val="0433FF"/>
                </a:solidFill>
              </a:rPr>
              <a:t>Parallel Collector</a:t>
            </a:r>
            <a:endParaRPr>
              <a:solidFill>
                <a:srgbClr val="0433FF"/>
              </a:solidFill>
            </a:endParaRPr>
          </a:p>
          <a:p>
            <a:pPr marL="1028699" indent="-1028699">
              <a:defRPr sz="4800"/>
            </a:pPr>
            <a:r>
              <a:t>young gen. uses </a:t>
            </a:r>
            <a:r>
              <a:rPr>
                <a:solidFill>
                  <a:srgbClr val="0433FF"/>
                </a:solidFill>
              </a:rPr>
              <a:t>Parallel Scavenge</a:t>
            </a:r>
          </a:p>
          <a:p>
            <a:pPr marL="1028699" indent="-1028699">
              <a:defRPr sz="4800"/>
            </a:pPr>
            <a:r>
              <a:t>old gen. </a:t>
            </a:r>
            <a:r>
              <a:rPr>
                <a:solidFill>
                  <a:srgbClr val="797979"/>
                </a:solidFill>
              </a:rPr>
              <a:t>initially was a </a:t>
            </a:r>
            <a:r>
              <a:rPr>
                <a:solidFill>
                  <a:srgbClr val="945200"/>
                </a:solidFill>
              </a:rPr>
              <a:t>Serial</a:t>
            </a:r>
            <a:r>
              <a:t> </a:t>
            </a:r>
          </a:p>
          <a:p>
            <a:pPr marL="1028699" indent="-1028699">
              <a:defRPr sz="4800"/>
            </a:pPr>
            <a:r>
              <a:t>old gen. later improved to </a:t>
            </a:r>
            <a:r>
              <a:rPr>
                <a:solidFill>
                  <a:srgbClr val="0433FF"/>
                </a:solidFill>
              </a:rPr>
              <a:t>Parallel Old</a:t>
            </a:r>
          </a:p>
          <a:p>
            <a:pPr marL="1028699" indent="-1028699">
              <a:defRPr sz="4800"/>
            </a:pPr>
            <a:r>
              <a:rPr>
                <a:solidFill>
                  <a:srgbClr val="0433FF"/>
                </a:solidFill>
              </a:rPr>
              <a:t>default</a:t>
            </a:r>
            <a:r>
              <a:t> in JDK 1.5, 1.6, 1.7 and 1.8*</a:t>
            </a:r>
          </a:p>
        </p:txBody>
      </p:sp>
      <p:sp>
        <p:nvSpPr>
          <p:cNvPr id="1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2" name="Generational GC - Combinations"/>
          <p:cNvSpPr txBox="1"/>
          <p:nvPr/>
        </p:nvSpPr>
        <p:spPr>
          <a:xfrm>
            <a:off x="7348549" y="1536322"/>
            <a:ext cx="9722620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Generational GC - Combinations</a:t>
            </a:r>
          </a:p>
        </p:txBody>
      </p:sp>
      <p:pic>
        <p:nvPicPr>
          <p:cNvPr id="1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394" name="Back to Collection Types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27560" y="12976072"/>
            <a:ext cx="461337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Collection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Appendix 2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2c</a:t>
            </a:r>
          </a:p>
        </p:txBody>
      </p:sp>
      <p:sp>
        <p:nvSpPr>
          <p:cNvPr id="1397" name="Concurrent Mark/Sweep (CMS) Collector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800"/>
            </a:pPr>
            <a:r>
              <a:rPr>
                <a:solidFill>
                  <a:srgbClr val="0433FF"/>
                </a:solidFill>
              </a:rPr>
              <a:t>Concurrent Mark/Sweep (CMS) Collector</a:t>
            </a:r>
            <a:endParaRPr>
              <a:solidFill>
                <a:srgbClr val="0433FF"/>
              </a:solidFill>
            </a:endParaRPr>
          </a:p>
          <a:p>
            <a:pPr marL="1028699" indent="-1028699">
              <a:defRPr sz="4800"/>
            </a:pPr>
            <a:r>
              <a:t>young gen. uses </a:t>
            </a:r>
            <a:r>
              <a:rPr>
                <a:solidFill>
                  <a:srgbClr val="0433FF"/>
                </a:solidFill>
              </a:rPr>
              <a:t>Serial</a:t>
            </a:r>
            <a:r>
              <a:t> or </a:t>
            </a:r>
            <a:r>
              <a:rPr>
                <a:solidFill>
                  <a:srgbClr val="0433FF"/>
                </a:solidFill>
              </a:rPr>
              <a:t>Parallel New</a:t>
            </a:r>
          </a:p>
          <a:p>
            <a:pPr marL="1028699" indent="-1028699">
              <a:defRPr sz="4800"/>
            </a:pPr>
            <a:r>
              <a:t>old gen. uses to </a:t>
            </a:r>
            <a:r>
              <a:rPr>
                <a:solidFill>
                  <a:srgbClr val="0433FF"/>
                </a:solidFill>
              </a:rPr>
              <a:t>Concurrent Mark Sweep</a:t>
            </a:r>
          </a:p>
          <a:p>
            <a:pPr marL="1028699" indent="-1028699">
              <a:defRPr sz="4800"/>
            </a:pPr>
            <a:r>
              <a:t>eventually old gen. compaction needed</a:t>
            </a:r>
          </a:p>
          <a:p>
            <a:pPr marL="1028699" indent="-1028699">
              <a:defRPr sz="4800"/>
            </a:pPr>
            <a:r>
              <a:t>old gen. compaction is </a:t>
            </a:r>
            <a:r>
              <a:rPr>
                <a:solidFill>
                  <a:srgbClr val="0433FF"/>
                </a:solidFill>
              </a:rPr>
              <a:t>Parallel Old</a:t>
            </a:r>
          </a:p>
        </p:txBody>
      </p:sp>
      <p:sp>
        <p:nvSpPr>
          <p:cNvPr id="1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9" name="Generational GC - Combinations"/>
          <p:cNvSpPr txBox="1"/>
          <p:nvPr/>
        </p:nvSpPr>
        <p:spPr>
          <a:xfrm>
            <a:off x="7348549" y="1536322"/>
            <a:ext cx="9722620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Generational GC - Combinations</a:t>
            </a:r>
          </a:p>
        </p:txBody>
      </p:sp>
      <p:pic>
        <p:nvPicPr>
          <p:cNvPr id="1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401" name="Back to Collection Types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27560" y="12976072"/>
            <a:ext cx="461337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Collection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Appendix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3</a:t>
            </a:r>
          </a:p>
        </p:txBody>
      </p:sp>
      <p:sp>
        <p:nvSpPr>
          <p:cNvPr id="1404" name="Assume a 9GB heap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 defTabSz="607933">
              <a:spcBef>
                <a:spcPts val="4300"/>
              </a:spcBef>
              <a:buSzTx/>
              <a:buNone/>
              <a:defRPr sz="3552"/>
            </a:pPr>
            <a:r>
              <a:t>Assume a 9GB heap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9GB = 9 x 1024MB = </a:t>
            </a:r>
            <a:r>
              <a:rPr>
                <a:solidFill>
                  <a:srgbClr val="0433FF"/>
                </a:solidFill>
              </a:rPr>
              <a:t>9216 MB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Approximate number of regions (2048 or </a:t>
            </a:r>
            <a:r>
              <a:rPr>
                <a:solidFill>
                  <a:srgbClr val="945200"/>
                </a:solidFill>
              </a:rPr>
              <a:t>more</a:t>
            </a:r>
            <a:r>
              <a:t>)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9216 MB / 2048 regions = </a:t>
            </a:r>
            <a:r>
              <a:rPr>
                <a:solidFill>
                  <a:srgbClr val="0433FF"/>
                </a:solidFill>
              </a:rPr>
              <a:t>4.5 MB per region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Power of 2 less than 4.5 = 2</a:t>
            </a:r>
            <a:r>
              <a:rPr baseline="31999"/>
              <a:t>2</a:t>
            </a:r>
            <a:r>
              <a:t> = </a:t>
            </a:r>
            <a:r>
              <a:rPr>
                <a:solidFill>
                  <a:srgbClr val="0433FF"/>
                </a:solidFill>
              </a:rPr>
              <a:t>4MB</a:t>
            </a:r>
            <a:br/>
            <a:r>
              <a:t>Possible regions = 9216MB / 4MB = </a:t>
            </a:r>
            <a:r>
              <a:rPr>
                <a:solidFill>
                  <a:srgbClr val="945200"/>
                </a:solidFill>
              </a:rPr>
              <a:t>2304 regions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Power of 2 more than 4.5 = 2</a:t>
            </a:r>
            <a:r>
              <a:rPr baseline="31999"/>
              <a:t>3</a:t>
            </a:r>
            <a:r>
              <a:t> = </a:t>
            </a:r>
            <a:r>
              <a:rPr>
                <a:solidFill>
                  <a:srgbClr val="0433FF"/>
                </a:solidFill>
              </a:rPr>
              <a:t>8MB</a:t>
            </a:r>
            <a:br/>
            <a:r>
              <a:t>Possible regions = 9216MB / 8MB = </a:t>
            </a:r>
            <a:r>
              <a:rPr>
                <a:solidFill>
                  <a:srgbClr val="945200"/>
                </a:solidFill>
              </a:rPr>
              <a:t>1152 regions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Choosing: 2304 ≥ 2048, so region size </a:t>
            </a:r>
            <a:r>
              <a:rPr>
                <a:solidFill>
                  <a:srgbClr val="0433FF"/>
                </a:solidFill>
              </a:rPr>
              <a:t>4MB is chosen</a:t>
            </a:r>
          </a:p>
          <a:p>
            <a:pPr marL="704850" indent="-704850" defTabSz="607933">
              <a:spcBef>
                <a:spcPts val="4300"/>
              </a:spcBef>
              <a:buSzPct val="100000"/>
              <a:buAutoNum type="arabicPeriod" startAt="1"/>
              <a:defRPr sz="3552"/>
            </a:pPr>
            <a:r>
              <a:t>An object is thus considered humongous if size &gt; 50% of region</a:t>
            </a:r>
            <a:br/>
            <a:r>
              <a:t>Humongous object size = </a:t>
            </a:r>
            <a:r>
              <a:rPr>
                <a:solidFill>
                  <a:srgbClr val="0433FF"/>
                </a:solidFill>
              </a:rPr>
              <a:t>2MB or greater</a:t>
            </a:r>
          </a:p>
        </p:txBody>
      </p:sp>
      <p:sp>
        <p:nvSpPr>
          <p:cNvPr id="14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6" name="G1GC - Region Math"/>
          <p:cNvSpPr txBox="1"/>
          <p:nvPr/>
        </p:nvSpPr>
        <p:spPr>
          <a:xfrm>
            <a:off x="9269102" y="1536322"/>
            <a:ext cx="5881515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- Region Math</a:t>
            </a:r>
          </a:p>
        </p:txBody>
      </p:sp>
      <p:sp>
        <p:nvSpPr>
          <p:cNvPr id="1407" name="Back to G1GC Regions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35540" y="12976072"/>
            <a:ext cx="4289521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Regions</a:t>
            </a:r>
          </a:p>
        </p:txBody>
      </p:sp>
      <p:pic>
        <p:nvPicPr>
          <p:cNvPr id="14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06506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Appendix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4</a:t>
            </a:r>
          </a:p>
        </p:txBody>
      </p:sp>
      <p:sp>
        <p:nvSpPr>
          <p:cNvPr id="1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2" name="G1GC Young Collection…"/>
          <p:cNvSpPr txBox="1"/>
          <p:nvPr/>
        </p:nvSpPr>
        <p:spPr>
          <a:xfrm>
            <a:off x="5958867" y="5312233"/>
            <a:ext cx="12466266" cy="3091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G1GC Young Collection</a:t>
            </a:r>
          </a:p>
          <a:p>
            <a:pPr>
              <a:defRPr sz="6000">
                <a:solidFill>
                  <a:srgbClr val="000000"/>
                </a:solidFill>
              </a:defRPr>
            </a:pPr>
          </a:p>
          <a:p>
            <a:pPr>
              <a:defRPr sz="6000">
                <a:solidFill>
                  <a:srgbClr val="000000"/>
                </a:solidFill>
              </a:defRPr>
            </a:pPr>
            <a:r>
              <a:t>What triggers Initial Mark?</a:t>
            </a:r>
          </a:p>
        </p:txBody>
      </p:sp>
      <p:sp>
        <p:nvSpPr>
          <p:cNvPr id="1413" name="Back to G1GC Cycle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pic>
        <p:nvPicPr>
          <p:cNvPr id="1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Appendix 4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4a</a:t>
            </a:r>
          </a:p>
        </p:txBody>
      </p:sp>
      <p:sp>
        <p:nvSpPr>
          <p:cNvPr id="1417" name="Initiating Heap Occupancy Percent (IHOP)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 algn="ctr" defTabSz="632579">
              <a:spcBef>
                <a:spcPts val="4500"/>
              </a:spcBef>
              <a:buSzTx/>
              <a:buNone/>
              <a:defRPr sz="2925"/>
            </a:pPr>
            <a:r>
              <a:t>Initiating Heap Occupancy Percent (IHOP)</a:t>
            </a:r>
          </a:p>
          <a:p>
            <a:pPr marL="0" indent="0" algn="ctr" defTabSz="632579">
              <a:spcBef>
                <a:spcPts val="4500"/>
              </a:spcBef>
              <a:buSzTx/>
              <a:buNone/>
              <a:defRPr sz="2925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-XX:InitiatingHeapOccupancyPercent</a:t>
            </a:r>
            <a:endParaRPr>
              <a:solidFill>
                <a:srgbClr val="000000"/>
              </a:solidFill>
            </a:endParaRPr>
          </a:p>
          <a:p>
            <a:pPr marL="792098" indent="-792098" defTabSz="632579">
              <a:spcBef>
                <a:spcPts val="4500"/>
              </a:spcBef>
              <a:defRPr sz="3696"/>
            </a:pPr>
            <a:r>
              <a:t>Default value is </a:t>
            </a:r>
            <a:r>
              <a:rPr>
                <a:solidFill>
                  <a:srgbClr val="945200"/>
                </a:solidFill>
              </a:rPr>
              <a:t>45</a:t>
            </a:r>
            <a:r>
              <a:t>, thus an Initial Mark is </a:t>
            </a:r>
            <a:r>
              <a:t>triggered</a:t>
            </a:r>
            <a:r>
              <a:t> when old gen heap size is </a:t>
            </a:r>
            <a:r>
              <a:rPr>
                <a:solidFill>
                  <a:srgbClr val="945200"/>
                </a:solidFill>
              </a:rPr>
              <a:t>45% filled</a:t>
            </a:r>
            <a:r>
              <a:t>.</a:t>
            </a:r>
          </a:p>
          <a:p>
            <a:pPr marL="792098" indent="-792098" defTabSz="632579">
              <a:spcBef>
                <a:spcPts val="4500"/>
              </a:spcBef>
              <a:defRPr sz="3696"/>
            </a:pPr>
            <a:r>
              <a:t>This is just an </a:t>
            </a:r>
            <a:r>
              <a:rPr>
                <a:solidFill>
                  <a:srgbClr val="0433FF"/>
                </a:solidFill>
              </a:rPr>
              <a:t>initiating value</a:t>
            </a:r>
            <a:r>
              <a:t>. G1 determines via measurement what the optimal percentage should be.</a:t>
            </a:r>
          </a:p>
          <a:p>
            <a:pPr marL="792098" indent="-792098" defTabSz="632579">
              <a:spcBef>
                <a:spcPts val="4500"/>
              </a:spcBef>
              <a:defRPr sz="3696"/>
            </a:pPr>
            <a:r>
              <a:t>Such an </a:t>
            </a:r>
            <a:r>
              <a:rPr>
                <a:solidFill>
                  <a:srgbClr val="0433FF"/>
                </a:solidFill>
              </a:rPr>
              <a:t>adaptive</a:t>
            </a:r>
            <a:r>
              <a:t> HOP can be turned off by un-setting the flag (notice the -):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-XX:-G1UseAdaptiveIHOP</a:t>
            </a:r>
            <a:r>
              <a:t>.</a:t>
            </a:r>
          </a:p>
          <a:p>
            <a:pPr marL="792098" indent="-792098" defTabSz="632579">
              <a:spcBef>
                <a:spcPts val="4500"/>
              </a:spcBef>
              <a:defRPr sz="3696"/>
            </a:pPr>
            <a:r>
              <a:t>Turning off the Adaptive IHOP will make the G1 collector rely on the IHOP value alone.</a:t>
            </a:r>
          </a:p>
          <a:p>
            <a:pPr marL="792098" indent="-792098" defTabSz="632579">
              <a:spcBef>
                <a:spcPts val="4500"/>
              </a:spcBef>
              <a:defRPr sz="3696"/>
            </a:pPr>
            <a:r>
              <a:t>This value is usually considered a </a:t>
            </a:r>
            <a:r>
              <a:rPr>
                <a:solidFill>
                  <a:srgbClr val="0433FF"/>
                </a:solidFill>
              </a:rPr>
              <a:t>soft threshold</a:t>
            </a:r>
            <a:r>
              <a:t>, reaching this limit may not immediately trigger Initial Mark.</a:t>
            </a:r>
          </a:p>
        </p:txBody>
      </p:sp>
      <p:sp>
        <p:nvSpPr>
          <p:cNvPr id="14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9" name="G1GC Young Collection - Initial Mark - Triggers (1)"/>
          <p:cNvSpPr txBox="1"/>
          <p:nvPr/>
        </p:nvSpPr>
        <p:spPr>
          <a:xfrm>
            <a:off x="3987582" y="1536322"/>
            <a:ext cx="16444554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Initial Mark - Triggers (1)</a:t>
            </a:r>
          </a:p>
        </p:txBody>
      </p:sp>
      <p:sp>
        <p:nvSpPr>
          <p:cNvPr id="1420" name="Back to G1GC Cycle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pic>
        <p:nvPicPr>
          <p:cNvPr id="1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Appendix 4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4b</a:t>
            </a:r>
          </a:p>
        </p:txBody>
      </p:sp>
      <p:sp>
        <p:nvSpPr>
          <p:cNvPr id="1424" name="Guaranteed Survivor Space Availability Percent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 algn="ctr" defTabSz="690086">
              <a:spcBef>
                <a:spcPts val="4900"/>
              </a:spcBef>
              <a:buSzTx/>
              <a:buNone/>
              <a:defRPr sz="3191"/>
            </a:pPr>
            <a:r>
              <a:t>Guaranteed Survivor Space Availability Percent</a:t>
            </a:r>
          </a:p>
          <a:p>
            <a:pPr marL="0" indent="0" algn="ctr" defTabSz="690086">
              <a:spcBef>
                <a:spcPts val="4900"/>
              </a:spcBef>
              <a:buSzTx/>
              <a:buNone/>
              <a:defRPr sz="3191"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-XX:G1ReservePercent</a:t>
            </a:r>
            <a:endParaRPr>
              <a:solidFill>
                <a:srgbClr val="000000"/>
              </a:solidFill>
            </a:endParaRPr>
          </a:p>
          <a:p>
            <a:pPr marL="864108" indent="-864108" defTabSz="690086">
              <a:spcBef>
                <a:spcPts val="4900"/>
              </a:spcBef>
              <a:defRPr sz="4032"/>
            </a:pPr>
            <a:r>
              <a:t>Default value is </a:t>
            </a:r>
            <a:r>
              <a:rPr>
                <a:solidFill>
                  <a:srgbClr val="945200"/>
                </a:solidFill>
              </a:rPr>
              <a:t>10</a:t>
            </a:r>
            <a:r>
              <a:t>, thus an Initial Mark is triggered when survivor space availability falls to </a:t>
            </a:r>
            <a:r>
              <a:rPr>
                <a:solidFill>
                  <a:srgbClr val="945200"/>
                </a:solidFill>
              </a:rPr>
              <a:t>10% filled</a:t>
            </a:r>
            <a:r>
              <a:t>.</a:t>
            </a:r>
          </a:p>
          <a:p>
            <a:pPr marL="864108" indent="-864108" defTabSz="690086">
              <a:spcBef>
                <a:spcPts val="4900"/>
              </a:spcBef>
              <a:defRPr sz="4032"/>
            </a:pPr>
            <a:r>
              <a:t>This is a </a:t>
            </a:r>
            <a:r>
              <a:rPr>
                <a:solidFill>
                  <a:srgbClr val="0433FF"/>
                </a:solidFill>
              </a:rPr>
              <a:t>flat unchanging value</a:t>
            </a:r>
            <a:r>
              <a:t>. G1 honors the value set during startup.</a:t>
            </a:r>
          </a:p>
          <a:p>
            <a:pPr marL="864108" indent="-864108" defTabSz="690086">
              <a:spcBef>
                <a:spcPts val="4900"/>
              </a:spcBef>
              <a:defRPr sz="4032"/>
            </a:pPr>
            <a:r>
              <a:t>This value </a:t>
            </a:r>
            <a:r>
              <a:rPr>
                <a:solidFill>
                  <a:srgbClr val="0433FF"/>
                </a:solidFill>
              </a:rPr>
              <a:t>supersedes the Heap Occupancy Percentage</a:t>
            </a:r>
            <a:r>
              <a:t> triggers.</a:t>
            </a:r>
          </a:p>
          <a:p>
            <a:pPr marL="864108" indent="-864108" defTabSz="690086">
              <a:spcBef>
                <a:spcPts val="4900"/>
              </a:spcBef>
              <a:defRPr sz="4032"/>
            </a:pPr>
            <a:r>
              <a:t>This value is usually considered a </a:t>
            </a:r>
            <a:r>
              <a:rPr>
                <a:solidFill>
                  <a:srgbClr val="0433FF"/>
                </a:solidFill>
              </a:rPr>
              <a:t>hard threshold</a:t>
            </a:r>
            <a:r>
              <a:t>, reaching this limit will immediately trigger Initial Mark.</a:t>
            </a:r>
          </a:p>
        </p:txBody>
      </p:sp>
      <p:sp>
        <p:nvSpPr>
          <p:cNvPr id="1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6" name="G1GC Young Collection - Initial Mark - Triggers (2)"/>
          <p:cNvSpPr txBox="1"/>
          <p:nvPr/>
        </p:nvSpPr>
        <p:spPr>
          <a:xfrm>
            <a:off x="3987582" y="1536322"/>
            <a:ext cx="16444554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Initial Mark - Triggers (2)</a:t>
            </a:r>
          </a:p>
        </p:txBody>
      </p:sp>
      <p:sp>
        <p:nvSpPr>
          <p:cNvPr id="1427" name="Back to G1GC Cycle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pic>
        <p:nvPicPr>
          <p:cNvPr id="1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Appendix 4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4c</a:t>
            </a:r>
          </a:p>
        </p:txBody>
      </p:sp>
      <p:sp>
        <p:nvSpPr>
          <p:cNvPr id="1431" name="A Humongous allocation is reached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0" indent="0" algn="ctr" defTabSz="698301">
              <a:spcBef>
                <a:spcPts val="5000"/>
              </a:spcBef>
              <a:buSzTx/>
              <a:buNone/>
              <a:defRPr sz="3230"/>
            </a:pPr>
            <a:r>
              <a:t>A Humongous allocation is reached</a:t>
            </a:r>
          </a:p>
          <a:p>
            <a:pPr marL="874394" indent="-874394" defTabSz="698301">
              <a:spcBef>
                <a:spcPts val="5000"/>
              </a:spcBef>
              <a:defRPr sz="4080"/>
            </a:pPr>
            <a:r>
              <a:t>Humongous objects are objects with a size of 50% or greater than, a region size.</a:t>
            </a:r>
          </a:p>
          <a:p>
            <a:pPr marL="874394" indent="-874394" defTabSz="698301">
              <a:spcBef>
                <a:spcPts val="5000"/>
              </a:spcBef>
              <a:defRPr sz="4080"/>
            </a:pPr>
            <a:r>
              <a:rPr>
                <a:solidFill>
                  <a:srgbClr val="945200"/>
                </a:solidFill>
              </a:rPr>
              <a:t>Directly allocated to Old gen. regions</a:t>
            </a:r>
            <a:r>
              <a:t> to avoid the potentially costly collections and moves of young gen.</a:t>
            </a:r>
          </a:p>
          <a:p>
            <a:pPr marL="874394" indent="-874394" defTabSz="698301">
              <a:spcBef>
                <a:spcPts val="5000"/>
              </a:spcBef>
              <a:defRPr sz="4080"/>
            </a:pPr>
            <a:r>
              <a:t>G1GC tries to eagerly reclaim such objects if they are found to not have references after many collections.</a:t>
            </a:r>
          </a:p>
          <a:p>
            <a:pPr marL="874394" indent="-874394" defTabSz="698301">
              <a:spcBef>
                <a:spcPts val="5000"/>
              </a:spcBef>
              <a:defRPr sz="4080"/>
            </a:pPr>
            <a:r>
              <a:t>Can be disabled by </a:t>
            </a:r>
            <a:br/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-XX:-G1EagerReclaimHumongousObjects</a:t>
            </a:r>
            <a:r>
              <a:t>, may need to turn on Experimental options.</a:t>
            </a:r>
          </a:p>
        </p:txBody>
      </p:sp>
      <p:sp>
        <p:nvSpPr>
          <p:cNvPr id="14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3" name="G1GC Young Collection - Initial Mark - Triggers (3)"/>
          <p:cNvSpPr txBox="1"/>
          <p:nvPr/>
        </p:nvSpPr>
        <p:spPr>
          <a:xfrm>
            <a:off x="3987582" y="1536322"/>
            <a:ext cx="16444554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Initial Mark - Triggers (3)</a:t>
            </a:r>
          </a:p>
        </p:txBody>
      </p:sp>
      <p:sp>
        <p:nvSpPr>
          <p:cNvPr id="1434" name="Back to G1GC Cycle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pic>
        <p:nvPicPr>
          <p:cNvPr id="1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Appendix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5</a:t>
            </a:r>
          </a:p>
        </p:txBody>
      </p:sp>
      <p:sp>
        <p:nvSpPr>
          <p:cNvPr id="1438" name="Root Scanning…"/>
          <p:cNvSpPr txBox="1"/>
          <p:nvPr>
            <p:ph type="body" idx="1"/>
          </p:nvPr>
        </p:nvSpPr>
        <p:spPr>
          <a:xfrm>
            <a:off x="3310871" y="2189339"/>
            <a:ext cx="17762258" cy="10733326"/>
          </a:xfrm>
          <a:prstGeom prst="rect">
            <a:avLst/>
          </a:prstGeom>
        </p:spPr>
        <p:txBody>
          <a:bodyPr/>
          <a:lstStyle/>
          <a:p>
            <a:pPr marL="424962" indent="-424962" defTabSz="336827">
              <a:spcBef>
                <a:spcPts val="2400"/>
              </a:spcBef>
              <a:defRPr sz="3116"/>
            </a:pPr>
            <a:r>
              <a:rPr>
                <a:solidFill>
                  <a:srgbClr val="0433FF"/>
                </a:solidFill>
              </a:rPr>
              <a:t>Root Scanning</a:t>
            </a:r>
            <a:r>
              <a:t> 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scan local and static objects for root objects 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mark in a "dirty queue"</a:t>
            </a:r>
          </a:p>
          <a:p>
            <a:pPr marL="424962" indent="-424962" defTabSz="336827">
              <a:spcBef>
                <a:spcPts val="2400"/>
              </a:spcBef>
              <a:defRPr sz="3116"/>
            </a:pPr>
            <a:r>
              <a:rPr>
                <a:solidFill>
                  <a:srgbClr val="0433FF"/>
                </a:solidFill>
              </a:rPr>
              <a:t>Update Remembered Set (RSet)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all marked references in the dirty queue updated into a </a:t>
            </a:r>
            <a:r>
              <a:rPr>
                <a:solidFill>
                  <a:srgbClr val="0433FF"/>
                </a:solidFill>
              </a:rPr>
              <a:t>RSet</a:t>
            </a:r>
          </a:p>
          <a:p>
            <a:pPr marL="424962" indent="-424962" defTabSz="336827">
              <a:spcBef>
                <a:spcPts val="2400"/>
              </a:spcBef>
              <a:defRPr sz="3116"/>
            </a:pPr>
            <a:r>
              <a:rPr>
                <a:solidFill>
                  <a:srgbClr val="0433FF"/>
                </a:solidFill>
              </a:rPr>
              <a:t>Process RSet</a:t>
            </a:r>
            <a:r>
              <a:t> 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detect references to objects in the collection set 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including objects in Tenured regions</a:t>
            </a:r>
          </a:p>
          <a:p>
            <a:pPr marL="424962" indent="-424962" defTabSz="336827">
              <a:spcBef>
                <a:spcPts val="2400"/>
              </a:spcBef>
              <a:defRPr sz="3116"/>
            </a:pPr>
            <a:r>
              <a:rPr>
                <a:solidFill>
                  <a:srgbClr val="0433FF"/>
                </a:solidFill>
              </a:rPr>
              <a:t>Copy Live Objects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traverse the object graph and promote/age live objects</a:t>
            </a:r>
          </a:p>
          <a:p>
            <a:pPr marL="424962" indent="-424962" defTabSz="336827">
              <a:spcBef>
                <a:spcPts val="2400"/>
              </a:spcBef>
              <a:defRPr sz="3116"/>
            </a:pPr>
            <a:r>
              <a:rPr>
                <a:solidFill>
                  <a:srgbClr val="0433FF"/>
                </a:solidFill>
              </a:rPr>
              <a:t>Process references</a:t>
            </a:r>
            <a:r>
              <a:t> 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update references to new location</a:t>
            </a:r>
          </a:p>
          <a:p>
            <a:pPr lvl="1" marL="607207" indent="-424962" defTabSz="336827">
              <a:spcBef>
                <a:spcPts val="2400"/>
              </a:spcBef>
              <a:defRPr sz="3116"/>
            </a:pPr>
            <a:r>
              <a:t>process soft, weak, phantom and final references</a:t>
            </a:r>
          </a:p>
        </p:txBody>
      </p:sp>
      <p:sp>
        <p:nvSpPr>
          <p:cNvPr id="14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0" name="G1GC Young Collection - Steps"/>
          <p:cNvSpPr txBox="1"/>
          <p:nvPr/>
        </p:nvSpPr>
        <p:spPr>
          <a:xfrm>
            <a:off x="7508595" y="1536322"/>
            <a:ext cx="9402528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Steps</a:t>
            </a:r>
          </a:p>
        </p:txBody>
      </p:sp>
      <p:pic>
        <p:nvPicPr>
          <p:cNvPr id="1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442" name="Back to G1GC Cycle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Appendix 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</a:t>
            </a:r>
          </a:p>
        </p:txBody>
      </p:sp>
      <p:sp>
        <p:nvSpPr>
          <p:cNvPr id="14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6" name="G1GC Young Collection - Details"/>
          <p:cNvSpPr txBox="1"/>
          <p:nvPr/>
        </p:nvSpPr>
        <p:spPr>
          <a:xfrm>
            <a:off x="5044318" y="6328233"/>
            <a:ext cx="14295364" cy="1059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G1GC Young Collection - Details</a:t>
            </a:r>
          </a:p>
        </p:txBody>
      </p:sp>
      <p:pic>
        <p:nvPicPr>
          <p:cNvPr id="1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448" name="Back to G1GC Cycle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Appendix 6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6a</a:t>
            </a:r>
          </a:p>
        </p:txBody>
      </p:sp>
      <p:sp>
        <p:nvSpPr>
          <p:cNvPr id="14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2" name="G1GC Young Collection - Eden + Survivor1 -&gt; Survivor2"/>
          <p:cNvSpPr txBox="1"/>
          <p:nvPr/>
        </p:nvSpPr>
        <p:spPr>
          <a:xfrm>
            <a:off x="3667490" y="1536322"/>
            <a:ext cx="17084738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Eden + Survivor1 -&gt; Survivor2</a:t>
            </a:r>
          </a:p>
        </p:txBody>
      </p:sp>
      <p:sp>
        <p:nvSpPr>
          <p:cNvPr id="1453" name="Arrow"/>
          <p:cNvSpPr/>
          <p:nvPr/>
        </p:nvSpPr>
        <p:spPr>
          <a:xfrm>
            <a:off x="11660314" y="9769488"/>
            <a:ext cx="1063372" cy="794656"/>
          </a:xfrm>
          <a:prstGeom prst="rightArrow">
            <a:avLst>
              <a:gd name="adj1" fmla="val 32000"/>
              <a:gd name="adj2" fmla="val 85642"/>
            </a:avLst>
          </a:prstGeom>
          <a:solidFill>
            <a:schemeClr val="accent3">
              <a:hueOff val="557972"/>
              <a:lumOff val="-12549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313" y="2540965"/>
            <a:ext cx="3051374" cy="2288531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14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456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grpSp>
        <p:nvGrpSpPr>
          <p:cNvPr id="1536" name="Group"/>
          <p:cNvGrpSpPr/>
          <p:nvPr/>
        </p:nvGrpSpPr>
        <p:grpSpPr>
          <a:xfrm>
            <a:off x="3839133" y="5237748"/>
            <a:ext cx="6643688" cy="6643689"/>
            <a:chOff x="0" y="0"/>
            <a:chExt cx="6643687" cy="6643687"/>
          </a:xfrm>
        </p:grpSpPr>
        <p:grpSp>
          <p:nvGrpSpPr>
            <p:cNvPr id="1528" name="Group"/>
            <p:cNvGrpSpPr/>
            <p:nvPr/>
          </p:nvGrpSpPr>
          <p:grpSpPr>
            <a:xfrm>
              <a:off x="0" y="-1"/>
              <a:ext cx="6643688" cy="6643689"/>
              <a:chOff x="0" y="0"/>
              <a:chExt cx="6643687" cy="6643687"/>
            </a:xfrm>
          </p:grpSpPr>
          <p:sp>
            <p:nvSpPr>
              <p:cNvPr id="1457" name="Square"/>
              <p:cNvSpPr/>
              <p:nvPr/>
            </p:nvSpPr>
            <p:spPr>
              <a:xfrm>
                <a:off x="0" y="-1"/>
                <a:ext cx="6638029" cy="6643689"/>
              </a:xfrm>
              <a:prstGeom prst="rect">
                <a:avLst/>
              </a:prstGeom>
              <a:solidFill>
                <a:srgbClr val="7A81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58" name="Square"/>
              <p:cNvSpPr/>
              <p:nvPr/>
            </p:nvSpPr>
            <p:spPr>
              <a:xfrm>
                <a:off x="2660875" y="6178290"/>
                <a:ext cx="449991" cy="44943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59" name="Line"/>
              <p:cNvSpPr/>
              <p:nvPr/>
            </p:nvSpPr>
            <p:spPr>
              <a:xfrm flipV="1">
                <a:off x="12246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0" name="Line"/>
              <p:cNvSpPr/>
              <p:nvPr/>
            </p:nvSpPr>
            <p:spPr>
              <a:xfrm flipV="1">
                <a:off x="454342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1" name="Line"/>
              <p:cNvSpPr/>
              <p:nvPr/>
            </p:nvSpPr>
            <p:spPr>
              <a:xfrm flipV="1">
                <a:off x="896437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2" name="Line"/>
              <p:cNvSpPr/>
              <p:nvPr/>
            </p:nvSpPr>
            <p:spPr>
              <a:xfrm flipV="1">
                <a:off x="1338534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3" name="Line"/>
              <p:cNvSpPr/>
              <p:nvPr/>
            </p:nvSpPr>
            <p:spPr>
              <a:xfrm flipV="1">
                <a:off x="1780630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4" name="Line"/>
              <p:cNvSpPr/>
              <p:nvPr/>
            </p:nvSpPr>
            <p:spPr>
              <a:xfrm flipV="1">
                <a:off x="2222726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5" name="Line"/>
              <p:cNvSpPr/>
              <p:nvPr/>
            </p:nvSpPr>
            <p:spPr>
              <a:xfrm flipV="1">
                <a:off x="2664822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6" name="Line"/>
              <p:cNvSpPr/>
              <p:nvPr/>
            </p:nvSpPr>
            <p:spPr>
              <a:xfrm flipV="1">
                <a:off x="3106918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7" name="Line"/>
              <p:cNvSpPr/>
              <p:nvPr/>
            </p:nvSpPr>
            <p:spPr>
              <a:xfrm flipV="1">
                <a:off x="3549014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8" name="Line"/>
              <p:cNvSpPr/>
              <p:nvPr/>
            </p:nvSpPr>
            <p:spPr>
              <a:xfrm flipV="1">
                <a:off x="3991110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69" name="Line"/>
              <p:cNvSpPr/>
              <p:nvPr/>
            </p:nvSpPr>
            <p:spPr>
              <a:xfrm flipV="1">
                <a:off x="4433206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0" name="Line"/>
              <p:cNvSpPr/>
              <p:nvPr/>
            </p:nvSpPr>
            <p:spPr>
              <a:xfrm flipV="1">
                <a:off x="4875303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1" name="Line"/>
              <p:cNvSpPr/>
              <p:nvPr/>
            </p:nvSpPr>
            <p:spPr>
              <a:xfrm flipV="1">
                <a:off x="5317399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2" name="Line"/>
              <p:cNvSpPr/>
              <p:nvPr/>
            </p:nvSpPr>
            <p:spPr>
              <a:xfrm flipV="1">
                <a:off x="5759495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3" name="Line"/>
              <p:cNvSpPr/>
              <p:nvPr/>
            </p:nvSpPr>
            <p:spPr>
              <a:xfrm flipV="1">
                <a:off x="6201591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4" name="Line"/>
              <p:cNvSpPr/>
              <p:nvPr/>
            </p:nvSpPr>
            <p:spPr>
              <a:xfrm flipV="1">
                <a:off x="6643687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5" name="Line"/>
              <p:cNvSpPr/>
              <p:nvPr/>
            </p:nvSpPr>
            <p:spPr>
              <a:xfrm>
                <a:off x="5784" y="1768760"/>
                <a:ext cx="66366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6" name="Line"/>
              <p:cNvSpPr/>
              <p:nvPr/>
            </p:nvSpPr>
            <p:spPr>
              <a:xfrm>
                <a:off x="5784" y="2568"/>
                <a:ext cx="663144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7" name="Line"/>
              <p:cNvSpPr/>
              <p:nvPr/>
            </p:nvSpPr>
            <p:spPr>
              <a:xfrm>
                <a:off x="5784" y="2210305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8" name="Line"/>
              <p:cNvSpPr/>
              <p:nvPr/>
            </p:nvSpPr>
            <p:spPr>
              <a:xfrm>
                <a:off x="5784" y="3093393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79" name="Line"/>
              <p:cNvSpPr/>
              <p:nvPr/>
            </p:nvSpPr>
            <p:spPr>
              <a:xfrm>
                <a:off x="5784" y="4859570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0" name="Line"/>
              <p:cNvSpPr/>
              <p:nvPr/>
            </p:nvSpPr>
            <p:spPr>
              <a:xfrm>
                <a:off x="5784" y="5742659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1" name="Line"/>
              <p:cNvSpPr/>
              <p:nvPr/>
            </p:nvSpPr>
            <p:spPr>
              <a:xfrm>
                <a:off x="5784" y="6184203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2" name="Line"/>
              <p:cNvSpPr/>
              <p:nvPr/>
            </p:nvSpPr>
            <p:spPr>
              <a:xfrm>
                <a:off x="5784" y="3976482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3" name="Line"/>
              <p:cNvSpPr/>
              <p:nvPr/>
            </p:nvSpPr>
            <p:spPr>
              <a:xfrm>
                <a:off x="5784" y="5301115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4" name="Line"/>
              <p:cNvSpPr/>
              <p:nvPr/>
            </p:nvSpPr>
            <p:spPr>
              <a:xfrm>
                <a:off x="5784" y="4418026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5" name="Line"/>
              <p:cNvSpPr/>
              <p:nvPr/>
            </p:nvSpPr>
            <p:spPr>
              <a:xfrm>
                <a:off x="5784" y="3534937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6" name="Line"/>
              <p:cNvSpPr/>
              <p:nvPr/>
            </p:nvSpPr>
            <p:spPr>
              <a:xfrm>
                <a:off x="5784" y="885672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7" name="Line"/>
              <p:cNvSpPr/>
              <p:nvPr/>
            </p:nvSpPr>
            <p:spPr>
              <a:xfrm>
                <a:off x="5784" y="2651849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8" name="Line"/>
              <p:cNvSpPr/>
              <p:nvPr/>
            </p:nvSpPr>
            <p:spPr>
              <a:xfrm>
                <a:off x="5784" y="444128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89" name="Line"/>
              <p:cNvSpPr/>
              <p:nvPr/>
            </p:nvSpPr>
            <p:spPr>
              <a:xfrm>
                <a:off x="5784" y="1327216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0" name="Line"/>
              <p:cNvSpPr/>
              <p:nvPr/>
            </p:nvSpPr>
            <p:spPr>
              <a:xfrm>
                <a:off x="5784" y="6637574"/>
                <a:ext cx="663144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1" name="Rectangle"/>
              <p:cNvSpPr/>
              <p:nvPr/>
            </p:nvSpPr>
            <p:spPr>
              <a:xfrm>
                <a:off x="897444" y="2209188"/>
                <a:ext cx="437143" cy="443459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2" name="Rectangle"/>
              <p:cNvSpPr/>
              <p:nvPr/>
            </p:nvSpPr>
            <p:spPr>
              <a:xfrm>
                <a:off x="458715" y="3982396"/>
                <a:ext cx="443437" cy="425775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3" name="Square"/>
              <p:cNvSpPr/>
              <p:nvPr/>
            </p:nvSpPr>
            <p:spPr>
              <a:xfrm>
                <a:off x="3107072" y="442846"/>
                <a:ext cx="442741" cy="438723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4" name="Square"/>
              <p:cNvSpPr/>
              <p:nvPr/>
            </p:nvSpPr>
            <p:spPr>
              <a:xfrm>
                <a:off x="5765415" y="445101"/>
                <a:ext cx="433027" cy="434658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5" name="Square"/>
              <p:cNvSpPr/>
              <p:nvPr/>
            </p:nvSpPr>
            <p:spPr>
              <a:xfrm>
                <a:off x="466183" y="6196030"/>
                <a:ext cx="426308" cy="425776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6" name="Square"/>
              <p:cNvSpPr/>
              <p:nvPr/>
            </p:nvSpPr>
            <p:spPr>
              <a:xfrm>
                <a:off x="4879250" y="5748573"/>
                <a:ext cx="438150" cy="425775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7" name="Square"/>
              <p:cNvSpPr/>
              <p:nvPr/>
            </p:nvSpPr>
            <p:spPr>
              <a:xfrm>
                <a:off x="3550009" y="3980424"/>
                <a:ext cx="437155" cy="43632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8" name="Square"/>
              <p:cNvSpPr/>
              <p:nvPr/>
            </p:nvSpPr>
            <p:spPr>
              <a:xfrm>
                <a:off x="5756584" y="3978403"/>
                <a:ext cx="444811" cy="439301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2665809" y="1326338"/>
                <a:ext cx="438150" cy="443113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00" name="Square"/>
              <p:cNvSpPr/>
              <p:nvPr/>
            </p:nvSpPr>
            <p:spPr>
              <a:xfrm>
                <a:off x="902359" y="4871398"/>
                <a:ext cx="426308" cy="425775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01" name="Rectangle"/>
              <p:cNvSpPr/>
              <p:nvPr/>
            </p:nvSpPr>
            <p:spPr>
              <a:xfrm>
                <a:off x="5316844" y="1773688"/>
                <a:ext cx="443689" cy="437442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02" name="Square"/>
              <p:cNvSpPr/>
              <p:nvPr/>
            </p:nvSpPr>
            <p:spPr>
              <a:xfrm>
                <a:off x="4439127" y="3538880"/>
                <a:ext cx="435907" cy="437603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03" name="Square"/>
              <p:cNvSpPr/>
              <p:nvPr/>
            </p:nvSpPr>
            <p:spPr>
              <a:xfrm>
                <a:off x="2663855" y="2653793"/>
                <a:ext cx="437143" cy="433687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524" name="Group"/>
              <p:cNvGrpSpPr/>
              <p:nvPr/>
            </p:nvGrpSpPr>
            <p:grpSpPr>
              <a:xfrm>
                <a:off x="895991" y="444127"/>
                <a:ext cx="445183" cy="438039"/>
                <a:chOff x="0" y="0"/>
                <a:chExt cx="445182" cy="438037"/>
              </a:xfrm>
            </p:grpSpPr>
            <p:sp>
              <p:nvSpPr>
                <p:cNvPr id="1504" name="Rectangle"/>
                <p:cNvSpPr/>
                <p:nvPr/>
              </p:nvSpPr>
              <p:spPr>
                <a:xfrm>
                  <a:off x="1192" y="0"/>
                  <a:ext cx="442849" cy="438038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05" name="Rectangle"/>
                <p:cNvSpPr/>
                <p:nvPr/>
              </p:nvSpPr>
              <p:spPr>
                <a:xfrm>
                  <a:off x="301142" y="215084"/>
                  <a:ext cx="142103" cy="212888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06" name="Rectangle"/>
                <p:cNvSpPr/>
                <p:nvPr/>
              </p:nvSpPr>
              <p:spPr>
                <a:xfrm>
                  <a:off x="374130" y="4077"/>
                  <a:ext cx="71053" cy="14192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07" name="Rectangle"/>
                <p:cNvSpPr/>
                <p:nvPr/>
              </p:nvSpPr>
              <p:spPr>
                <a:xfrm>
                  <a:off x="11067" y="289946"/>
                  <a:ext cx="212935" cy="143432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08" name="Square"/>
                <p:cNvSpPr/>
                <p:nvPr/>
              </p:nvSpPr>
              <p:spPr>
                <a:xfrm>
                  <a:off x="227045" y="4077"/>
                  <a:ext cx="71053" cy="70964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09" name="Square"/>
                <p:cNvSpPr/>
                <p:nvPr/>
              </p:nvSpPr>
              <p:spPr>
                <a:xfrm>
                  <a:off x="721" y="4802"/>
                  <a:ext cx="143075" cy="14047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523" name="Group"/>
                <p:cNvGrpSpPr/>
                <p:nvPr/>
              </p:nvGrpSpPr>
              <p:grpSpPr>
                <a:xfrm>
                  <a:off x="-1" y="0"/>
                  <a:ext cx="442980" cy="438038"/>
                  <a:chOff x="0" y="0"/>
                  <a:chExt cx="442978" cy="438037"/>
                </a:xfrm>
              </p:grpSpPr>
              <p:sp>
                <p:nvSpPr>
                  <p:cNvPr id="1510" name="Rectangle"/>
                  <p:cNvSpPr/>
                  <p:nvPr/>
                </p:nvSpPr>
                <p:spPr>
                  <a:xfrm>
                    <a:off x="0" y="0"/>
                    <a:ext cx="442849" cy="438038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1522" name="Group"/>
                  <p:cNvGrpSpPr/>
                  <p:nvPr/>
                </p:nvGrpSpPr>
                <p:grpSpPr>
                  <a:xfrm>
                    <a:off x="-1" y="5187"/>
                    <a:ext cx="442980" cy="425776"/>
                    <a:chOff x="0" y="0"/>
                    <a:chExt cx="442978" cy="425774"/>
                  </a:xfrm>
                </p:grpSpPr>
                <p:sp>
                  <p:nvSpPr>
                    <p:cNvPr id="1511" name="Rectangle"/>
                    <p:cNvSpPr/>
                    <p:nvPr/>
                  </p:nvSpPr>
                  <p:spPr>
                    <a:xfrm>
                      <a:off x="2559" y="0"/>
                      <a:ext cx="440420" cy="425775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2" name="Line"/>
                    <p:cNvSpPr/>
                    <p:nvPr/>
                  </p:nvSpPr>
                  <p:spPr>
                    <a:xfrm flipH="1">
                      <a:off x="147153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3" name="Line"/>
                    <p:cNvSpPr/>
                    <p:nvPr/>
                  </p:nvSpPr>
                  <p:spPr>
                    <a:xfrm flipH="1">
                      <a:off x="71667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4" name="Line"/>
                    <p:cNvSpPr/>
                    <p:nvPr/>
                  </p:nvSpPr>
                  <p:spPr>
                    <a:xfrm flipH="1">
                      <a:off x="373610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5" name="Line"/>
                    <p:cNvSpPr/>
                    <p:nvPr/>
                  </p:nvSpPr>
                  <p:spPr>
                    <a:xfrm flipH="1">
                      <a:off x="222639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6" name="Line"/>
                    <p:cNvSpPr/>
                    <p:nvPr/>
                  </p:nvSpPr>
                  <p:spPr>
                    <a:xfrm flipH="1">
                      <a:off x="298124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7" name="Line"/>
                    <p:cNvSpPr/>
                    <p:nvPr/>
                  </p:nvSpPr>
                  <p:spPr>
                    <a:xfrm>
                      <a:off x="0" y="73429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8" name="Line"/>
                    <p:cNvSpPr/>
                    <p:nvPr/>
                  </p:nvSpPr>
                  <p:spPr>
                    <a:xfrm>
                      <a:off x="0" y="144435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19" name="Line"/>
                    <p:cNvSpPr/>
                    <p:nvPr/>
                  </p:nvSpPr>
                  <p:spPr>
                    <a:xfrm>
                      <a:off x="0" y="215441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20" name="Line"/>
                    <p:cNvSpPr/>
                    <p:nvPr/>
                  </p:nvSpPr>
                  <p:spPr>
                    <a:xfrm>
                      <a:off x="0" y="286447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21" name="Line"/>
                    <p:cNvSpPr/>
                    <p:nvPr/>
                  </p:nvSpPr>
                  <p:spPr>
                    <a:xfrm>
                      <a:off x="0" y="357454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  <p:sp>
            <p:nvSpPr>
              <p:cNvPr id="1525" name="Rectangle"/>
              <p:cNvSpPr/>
              <p:nvPr/>
            </p:nvSpPr>
            <p:spPr>
              <a:xfrm>
                <a:off x="2673370" y="4864310"/>
                <a:ext cx="867097" cy="873608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26" name="Rectangle"/>
              <p:cNvSpPr/>
              <p:nvPr/>
            </p:nvSpPr>
            <p:spPr>
              <a:xfrm>
                <a:off x="3995562" y="2214199"/>
                <a:ext cx="875289" cy="433437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27" name="Square"/>
              <p:cNvSpPr/>
              <p:nvPr/>
            </p:nvSpPr>
            <p:spPr>
              <a:xfrm>
                <a:off x="902358" y="451985"/>
                <a:ext cx="437144" cy="433688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529" name="Rectangle"/>
            <p:cNvSpPr/>
            <p:nvPr/>
          </p:nvSpPr>
          <p:spPr>
            <a:xfrm>
              <a:off x="3106219" y="-1"/>
              <a:ext cx="3515806" cy="3105073"/>
            </a:xfrm>
            <a:prstGeom prst="rect">
              <a:avLst/>
            </a:prstGeom>
            <a:solidFill>
              <a:srgbClr val="A9A9A9">
                <a:alpha val="75802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0" name="Rectangle"/>
            <p:cNvSpPr/>
            <p:nvPr/>
          </p:nvSpPr>
          <p:spPr>
            <a:xfrm>
              <a:off x="34327" y="3100012"/>
              <a:ext cx="6596697" cy="3518576"/>
            </a:xfrm>
            <a:prstGeom prst="rect">
              <a:avLst/>
            </a:prstGeom>
            <a:solidFill>
              <a:srgbClr val="A9A9A9">
                <a:alpha val="75802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1" name="Rectangle"/>
            <p:cNvSpPr/>
            <p:nvPr/>
          </p:nvSpPr>
          <p:spPr>
            <a:xfrm>
              <a:off x="1796116" y="2221376"/>
              <a:ext cx="410416" cy="416042"/>
            </a:xfrm>
            <a:prstGeom prst="rect">
              <a:avLst/>
            </a:prstGeom>
            <a:solidFill>
              <a:srgbClr val="A9A9A9"/>
            </a:solidFill>
            <a:ln w="12700" cap="flat">
              <a:solidFill>
                <a:schemeClr val="accent5">
                  <a:hueOff val="106375"/>
                  <a:satOff val="9554"/>
                  <a:lumOff val="-13516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2" name="Line"/>
            <p:cNvSpPr/>
            <p:nvPr/>
          </p:nvSpPr>
          <p:spPr>
            <a:xfrm>
              <a:off x="1336736" y="718692"/>
              <a:ext cx="507106" cy="1502745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3" name="Line"/>
            <p:cNvSpPr/>
            <p:nvPr/>
          </p:nvSpPr>
          <p:spPr>
            <a:xfrm>
              <a:off x="1357201" y="2437797"/>
              <a:ext cx="410997" cy="1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4" name="Line"/>
            <p:cNvSpPr/>
            <p:nvPr/>
          </p:nvSpPr>
          <p:spPr>
            <a:xfrm flipH="1">
              <a:off x="2235903" y="1743052"/>
              <a:ext cx="520184" cy="51953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5" name="Line"/>
            <p:cNvSpPr/>
            <p:nvPr/>
          </p:nvSpPr>
          <p:spPr>
            <a:xfrm flipH="1" flipV="1">
              <a:off x="2201695" y="2606902"/>
              <a:ext cx="465148" cy="20018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610" name="Group"/>
          <p:cNvGrpSpPr/>
          <p:nvPr/>
        </p:nvGrpSpPr>
        <p:grpSpPr>
          <a:xfrm>
            <a:off x="13929712" y="5237748"/>
            <a:ext cx="6650873" cy="6643689"/>
            <a:chOff x="0" y="0"/>
            <a:chExt cx="6650872" cy="6643687"/>
          </a:xfrm>
        </p:grpSpPr>
        <p:grpSp>
          <p:nvGrpSpPr>
            <p:cNvPr id="1608" name="Group"/>
            <p:cNvGrpSpPr/>
            <p:nvPr/>
          </p:nvGrpSpPr>
          <p:grpSpPr>
            <a:xfrm>
              <a:off x="0" y="-1"/>
              <a:ext cx="6650873" cy="6643689"/>
              <a:chOff x="0" y="0"/>
              <a:chExt cx="6650872" cy="6643687"/>
            </a:xfrm>
          </p:grpSpPr>
          <p:sp>
            <p:nvSpPr>
              <p:cNvPr id="1537" name="Square"/>
              <p:cNvSpPr/>
              <p:nvPr/>
            </p:nvSpPr>
            <p:spPr>
              <a:xfrm>
                <a:off x="0" y="-1"/>
                <a:ext cx="6645207" cy="6643689"/>
              </a:xfrm>
              <a:prstGeom prst="rect">
                <a:avLst/>
              </a:prstGeom>
              <a:solidFill>
                <a:srgbClr val="7A81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38" name="Square"/>
              <p:cNvSpPr/>
              <p:nvPr/>
            </p:nvSpPr>
            <p:spPr>
              <a:xfrm>
                <a:off x="2663752" y="6178290"/>
                <a:ext cx="450479" cy="44943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39" name="Line"/>
              <p:cNvSpPr/>
              <p:nvPr/>
            </p:nvSpPr>
            <p:spPr>
              <a:xfrm flipV="1">
                <a:off x="12259" y="12697"/>
                <a:ext cx="1" cy="6628406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0" name="Line"/>
              <p:cNvSpPr/>
              <p:nvPr/>
            </p:nvSpPr>
            <p:spPr>
              <a:xfrm flipV="1">
                <a:off x="454833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1" name="Line"/>
              <p:cNvSpPr/>
              <p:nvPr/>
            </p:nvSpPr>
            <p:spPr>
              <a:xfrm flipV="1">
                <a:off x="897407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2" name="Line"/>
              <p:cNvSpPr/>
              <p:nvPr/>
            </p:nvSpPr>
            <p:spPr>
              <a:xfrm flipV="1">
                <a:off x="1339981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3" name="Line"/>
              <p:cNvSpPr/>
              <p:nvPr/>
            </p:nvSpPr>
            <p:spPr>
              <a:xfrm flipV="1">
                <a:off x="1782556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4" name="Line"/>
              <p:cNvSpPr/>
              <p:nvPr/>
            </p:nvSpPr>
            <p:spPr>
              <a:xfrm flipV="1">
                <a:off x="2225130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5" name="Line"/>
              <p:cNvSpPr/>
              <p:nvPr/>
            </p:nvSpPr>
            <p:spPr>
              <a:xfrm flipV="1">
                <a:off x="2667704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6" name="Line"/>
              <p:cNvSpPr/>
              <p:nvPr/>
            </p:nvSpPr>
            <p:spPr>
              <a:xfrm flipV="1">
                <a:off x="3110278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7" name="Line"/>
              <p:cNvSpPr/>
              <p:nvPr/>
            </p:nvSpPr>
            <p:spPr>
              <a:xfrm flipV="1">
                <a:off x="3552853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8" name="Line"/>
              <p:cNvSpPr/>
              <p:nvPr/>
            </p:nvSpPr>
            <p:spPr>
              <a:xfrm flipV="1">
                <a:off x="3995427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49" name="Line"/>
              <p:cNvSpPr/>
              <p:nvPr/>
            </p:nvSpPr>
            <p:spPr>
              <a:xfrm flipV="1">
                <a:off x="4438001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0" name="Line"/>
              <p:cNvSpPr/>
              <p:nvPr/>
            </p:nvSpPr>
            <p:spPr>
              <a:xfrm flipV="1">
                <a:off x="4880575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1" name="Line"/>
              <p:cNvSpPr/>
              <p:nvPr/>
            </p:nvSpPr>
            <p:spPr>
              <a:xfrm flipV="1">
                <a:off x="5323149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2" name="Line"/>
              <p:cNvSpPr/>
              <p:nvPr/>
            </p:nvSpPr>
            <p:spPr>
              <a:xfrm flipV="1">
                <a:off x="5765724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3" name="Line"/>
              <p:cNvSpPr/>
              <p:nvPr/>
            </p:nvSpPr>
            <p:spPr>
              <a:xfrm flipV="1">
                <a:off x="6208298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4" name="Line"/>
              <p:cNvSpPr/>
              <p:nvPr/>
            </p:nvSpPr>
            <p:spPr>
              <a:xfrm flipV="1">
                <a:off x="6650872" y="12697"/>
                <a:ext cx="1" cy="6628407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5" name="Line"/>
              <p:cNvSpPr/>
              <p:nvPr/>
            </p:nvSpPr>
            <p:spPr>
              <a:xfrm>
                <a:off x="5665" y="1768760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6" name="Line"/>
              <p:cNvSpPr/>
              <p:nvPr/>
            </p:nvSpPr>
            <p:spPr>
              <a:xfrm>
                <a:off x="5665" y="2585"/>
                <a:ext cx="663861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7" name="Line"/>
              <p:cNvSpPr/>
              <p:nvPr/>
            </p:nvSpPr>
            <p:spPr>
              <a:xfrm>
                <a:off x="5665" y="2210305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8" name="Line"/>
              <p:cNvSpPr/>
              <p:nvPr/>
            </p:nvSpPr>
            <p:spPr>
              <a:xfrm>
                <a:off x="5665" y="3093393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59" name="Line"/>
              <p:cNvSpPr/>
              <p:nvPr/>
            </p:nvSpPr>
            <p:spPr>
              <a:xfrm>
                <a:off x="5665" y="4859570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0" name="Line"/>
              <p:cNvSpPr/>
              <p:nvPr/>
            </p:nvSpPr>
            <p:spPr>
              <a:xfrm>
                <a:off x="5665" y="5742659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1" name="Line"/>
              <p:cNvSpPr/>
              <p:nvPr/>
            </p:nvSpPr>
            <p:spPr>
              <a:xfrm>
                <a:off x="5665" y="6184203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2" name="Line"/>
              <p:cNvSpPr/>
              <p:nvPr/>
            </p:nvSpPr>
            <p:spPr>
              <a:xfrm>
                <a:off x="5665" y="3976482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3" name="Line"/>
              <p:cNvSpPr/>
              <p:nvPr/>
            </p:nvSpPr>
            <p:spPr>
              <a:xfrm>
                <a:off x="5665" y="5301114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4" name="Line"/>
              <p:cNvSpPr/>
              <p:nvPr/>
            </p:nvSpPr>
            <p:spPr>
              <a:xfrm>
                <a:off x="5665" y="4418026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5" name="Line"/>
              <p:cNvSpPr/>
              <p:nvPr/>
            </p:nvSpPr>
            <p:spPr>
              <a:xfrm>
                <a:off x="5665" y="3534937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6" name="Line"/>
              <p:cNvSpPr/>
              <p:nvPr/>
            </p:nvSpPr>
            <p:spPr>
              <a:xfrm>
                <a:off x="5665" y="885672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7" name="Line"/>
              <p:cNvSpPr/>
              <p:nvPr/>
            </p:nvSpPr>
            <p:spPr>
              <a:xfrm>
                <a:off x="5665" y="2651849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8" name="Line"/>
              <p:cNvSpPr/>
              <p:nvPr/>
            </p:nvSpPr>
            <p:spPr>
              <a:xfrm>
                <a:off x="5665" y="444128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69" name="Line"/>
              <p:cNvSpPr/>
              <p:nvPr/>
            </p:nvSpPr>
            <p:spPr>
              <a:xfrm>
                <a:off x="5665" y="1327216"/>
                <a:ext cx="664386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0" name="Line"/>
              <p:cNvSpPr/>
              <p:nvPr/>
            </p:nvSpPr>
            <p:spPr>
              <a:xfrm>
                <a:off x="5665" y="6637574"/>
                <a:ext cx="663861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1" name="Rectangle"/>
              <p:cNvSpPr/>
              <p:nvPr/>
            </p:nvSpPr>
            <p:spPr>
              <a:xfrm>
                <a:off x="898414" y="2209188"/>
                <a:ext cx="437617" cy="443459"/>
              </a:xfrm>
              <a:prstGeom prst="rect">
                <a:avLst/>
              </a:prstGeom>
              <a:solidFill>
                <a:srgbClr val="7A81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2" name="Rectangle"/>
              <p:cNvSpPr/>
              <p:nvPr/>
            </p:nvSpPr>
            <p:spPr>
              <a:xfrm>
                <a:off x="459211" y="3982396"/>
                <a:ext cx="443916" cy="425775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3" name="Square"/>
              <p:cNvSpPr/>
              <p:nvPr/>
            </p:nvSpPr>
            <p:spPr>
              <a:xfrm>
                <a:off x="3110433" y="442846"/>
                <a:ext cx="443219" cy="438723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4" name="Square"/>
              <p:cNvSpPr/>
              <p:nvPr/>
            </p:nvSpPr>
            <p:spPr>
              <a:xfrm>
                <a:off x="5771650" y="445101"/>
                <a:ext cx="433495" cy="434658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5" name="Square"/>
              <p:cNvSpPr/>
              <p:nvPr/>
            </p:nvSpPr>
            <p:spPr>
              <a:xfrm>
                <a:off x="466687" y="6196030"/>
                <a:ext cx="426769" cy="425776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6" name="Rectangle"/>
              <p:cNvSpPr/>
              <p:nvPr/>
            </p:nvSpPr>
            <p:spPr>
              <a:xfrm>
                <a:off x="4884527" y="5748573"/>
                <a:ext cx="438623" cy="425775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7" name="Square"/>
              <p:cNvSpPr/>
              <p:nvPr/>
            </p:nvSpPr>
            <p:spPr>
              <a:xfrm>
                <a:off x="3553848" y="3980424"/>
                <a:ext cx="437628" cy="43632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8" name="Square"/>
              <p:cNvSpPr/>
              <p:nvPr/>
            </p:nvSpPr>
            <p:spPr>
              <a:xfrm>
                <a:off x="5762810" y="3978402"/>
                <a:ext cx="445292" cy="439301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79" name="Square"/>
              <p:cNvSpPr/>
              <p:nvPr/>
            </p:nvSpPr>
            <p:spPr>
              <a:xfrm>
                <a:off x="2668692" y="1326338"/>
                <a:ext cx="438624" cy="443112"/>
              </a:xfrm>
              <a:prstGeom prst="rect">
                <a:avLst/>
              </a:prstGeom>
              <a:solidFill>
                <a:srgbClr val="7A81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80" name="Square"/>
              <p:cNvSpPr/>
              <p:nvPr/>
            </p:nvSpPr>
            <p:spPr>
              <a:xfrm>
                <a:off x="903334" y="4871398"/>
                <a:ext cx="426770" cy="425775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81" name="Rectangle"/>
              <p:cNvSpPr/>
              <p:nvPr/>
            </p:nvSpPr>
            <p:spPr>
              <a:xfrm>
                <a:off x="5322594" y="1773688"/>
                <a:ext cx="444169" cy="437442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82" name="Square"/>
              <p:cNvSpPr/>
              <p:nvPr/>
            </p:nvSpPr>
            <p:spPr>
              <a:xfrm>
                <a:off x="4443928" y="3538880"/>
                <a:ext cx="436378" cy="437603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583" name="Square"/>
              <p:cNvSpPr/>
              <p:nvPr/>
            </p:nvSpPr>
            <p:spPr>
              <a:xfrm>
                <a:off x="2666735" y="2653793"/>
                <a:ext cx="437617" cy="433687"/>
              </a:xfrm>
              <a:prstGeom prst="rect">
                <a:avLst/>
              </a:prstGeom>
              <a:solidFill>
                <a:srgbClr val="7A81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604" name="Group"/>
              <p:cNvGrpSpPr/>
              <p:nvPr/>
            </p:nvGrpSpPr>
            <p:grpSpPr>
              <a:xfrm>
                <a:off x="896960" y="444127"/>
                <a:ext cx="445664" cy="438039"/>
                <a:chOff x="0" y="0"/>
                <a:chExt cx="445663" cy="438037"/>
              </a:xfrm>
            </p:grpSpPr>
            <p:sp>
              <p:nvSpPr>
                <p:cNvPr id="1584" name="Rectangle"/>
                <p:cNvSpPr/>
                <p:nvPr/>
              </p:nvSpPr>
              <p:spPr>
                <a:xfrm>
                  <a:off x="1168" y="0"/>
                  <a:ext cx="443328" cy="438038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85" name="Rectangle"/>
                <p:cNvSpPr/>
                <p:nvPr/>
              </p:nvSpPr>
              <p:spPr>
                <a:xfrm>
                  <a:off x="301467" y="215084"/>
                  <a:ext cx="142257" cy="212888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86" name="Rectangle"/>
                <p:cNvSpPr/>
                <p:nvPr/>
              </p:nvSpPr>
              <p:spPr>
                <a:xfrm>
                  <a:off x="374535" y="4077"/>
                  <a:ext cx="71129" cy="14192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87" name="Rectangle"/>
                <p:cNvSpPr/>
                <p:nvPr/>
              </p:nvSpPr>
              <p:spPr>
                <a:xfrm>
                  <a:off x="11079" y="289946"/>
                  <a:ext cx="213165" cy="143432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88" name="Square"/>
                <p:cNvSpPr/>
                <p:nvPr/>
              </p:nvSpPr>
              <p:spPr>
                <a:xfrm>
                  <a:off x="227291" y="4087"/>
                  <a:ext cx="71129" cy="71129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589" name="Square"/>
                <p:cNvSpPr/>
                <p:nvPr/>
              </p:nvSpPr>
              <p:spPr>
                <a:xfrm>
                  <a:off x="706" y="4802"/>
                  <a:ext cx="143230" cy="14047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603" name="Group"/>
                <p:cNvGrpSpPr/>
                <p:nvPr/>
              </p:nvGrpSpPr>
              <p:grpSpPr>
                <a:xfrm>
                  <a:off x="0" y="0"/>
                  <a:ext cx="443328" cy="438038"/>
                  <a:chOff x="0" y="0"/>
                  <a:chExt cx="443327" cy="438037"/>
                </a:xfrm>
              </p:grpSpPr>
              <p:sp>
                <p:nvSpPr>
                  <p:cNvPr id="1590" name="Rectangle"/>
                  <p:cNvSpPr/>
                  <p:nvPr/>
                </p:nvSpPr>
                <p:spPr>
                  <a:xfrm>
                    <a:off x="0" y="0"/>
                    <a:ext cx="443328" cy="438038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1602" name="Group"/>
                  <p:cNvGrpSpPr/>
                  <p:nvPr/>
                </p:nvGrpSpPr>
                <p:grpSpPr>
                  <a:xfrm>
                    <a:off x="0" y="5187"/>
                    <a:ext cx="443328" cy="425776"/>
                    <a:chOff x="0" y="0"/>
                    <a:chExt cx="443327" cy="425774"/>
                  </a:xfrm>
                </p:grpSpPr>
                <p:sp>
                  <p:nvSpPr>
                    <p:cNvPr id="1591" name="Rectangle"/>
                    <p:cNvSpPr/>
                    <p:nvPr/>
                  </p:nvSpPr>
                  <p:spPr>
                    <a:xfrm>
                      <a:off x="2432" y="0"/>
                      <a:ext cx="440896" cy="425775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2" name="Line"/>
                    <p:cNvSpPr/>
                    <p:nvPr/>
                  </p:nvSpPr>
                  <p:spPr>
                    <a:xfrm flipH="1">
                      <a:off x="147312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3" name="Line"/>
                    <p:cNvSpPr/>
                    <p:nvPr/>
                  </p:nvSpPr>
                  <p:spPr>
                    <a:xfrm flipH="1">
                      <a:off x="71745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4" name="Line"/>
                    <p:cNvSpPr/>
                    <p:nvPr/>
                  </p:nvSpPr>
                  <p:spPr>
                    <a:xfrm flipH="1">
                      <a:off x="374014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5" name="Line"/>
                    <p:cNvSpPr/>
                    <p:nvPr/>
                  </p:nvSpPr>
                  <p:spPr>
                    <a:xfrm flipH="1">
                      <a:off x="222879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6" name="Line"/>
                    <p:cNvSpPr/>
                    <p:nvPr/>
                  </p:nvSpPr>
                  <p:spPr>
                    <a:xfrm flipH="1">
                      <a:off x="298447" y="0"/>
                      <a:ext cx="1" cy="425775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7" name="Line"/>
                    <p:cNvSpPr/>
                    <p:nvPr/>
                  </p:nvSpPr>
                  <p:spPr>
                    <a:xfrm>
                      <a:off x="0" y="73478"/>
                      <a:ext cx="440895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8" name="Line"/>
                    <p:cNvSpPr/>
                    <p:nvPr/>
                  </p:nvSpPr>
                  <p:spPr>
                    <a:xfrm>
                      <a:off x="0" y="144435"/>
                      <a:ext cx="440895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599" name="Line"/>
                    <p:cNvSpPr/>
                    <p:nvPr/>
                  </p:nvSpPr>
                  <p:spPr>
                    <a:xfrm>
                      <a:off x="0" y="215441"/>
                      <a:ext cx="440895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00" name="Line"/>
                    <p:cNvSpPr/>
                    <p:nvPr/>
                  </p:nvSpPr>
                  <p:spPr>
                    <a:xfrm>
                      <a:off x="0" y="286447"/>
                      <a:ext cx="440895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01" name="Line"/>
                    <p:cNvSpPr/>
                    <p:nvPr/>
                  </p:nvSpPr>
                  <p:spPr>
                    <a:xfrm>
                      <a:off x="0" y="357454"/>
                      <a:ext cx="440895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  <p:sp>
            <p:nvSpPr>
              <p:cNvPr id="1605" name="Rectangle"/>
              <p:cNvSpPr/>
              <p:nvPr/>
            </p:nvSpPr>
            <p:spPr>
              <a:xfrm>
                <a:off x="2676262" y="4864310"/>
                <a:ext cx="868034" cy="873608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06" name="Rectangle"/>
              <p:cNvSpPr/>
              <p:nvPr/>
            </p:nvSpPr>
            <p:spPr>
              <a:xfrm>
                <a:off x="3999883" y="2214199"/>
                <a:ext cx="876236" cy="433437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07" name="Square"/>
              <p:cNvSpPr/>
              <p:nvPr/>
            </p:nvSpPr>
            <p:spPr>
              <a:xfrm>
                <a:off x="903334" y="451985"/>
                <a:ext cx="437617" cy="433688"/>
              </a:xfrm>
              <a:prstGeom prst="rect">
                <a:avLst/>
              </a:prstGeom>
              <a:solidFill>
                <a:srgbClr val="7A81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609" name="Rectangle"/>
            <p:cNvSpPr/>
            <p:nvPr/>
          </p:nvSpPr>
          <p:spPr>
            <a:xfrm>
              <a:off x="1798058" y="2221376"/>
              <a:ext cx="410860" cy="416042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chemeClr val="accent5">
                  <a:hueOff val="106375"/>
                  <a:satOff val="9554"/>
                  <a:lumOff val="-13516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11" name="E, SF —&gt;  ST"/>
          <p:cNvSpPr/>
          <p:nvPr/>
        </p:nvSpPr>
        <p:spPr>
          <a:xfrm>
            <a:off x="11211321" y="6852422"/>
            <a:ext cx="1961359" cy="9298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20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E, S</a:t>
            </a:r>
            <a:r>
              <a:rPr baseline="-5999"/>
              <a:t>F</a:t>
            </a:r>
            <a:r>
              <a:t> —&gt;  S</a:t>
            </a:r>
            <a:r>
              <a:rPr baseline="-5999"/>
              <a:t>T</a:t>
            </a:r>
          </a:p>
        </p:txBody>
      </p:sp>
      <p:sp>
        <p:nvSpPr>
          <p:cNvPr id="1612" name="Before"/>
          <p:cNvSpPr txBox="1"/>
          <p:nvPr/>
        </p:nvSpPr>
        <p:spPr>
          <a:xfrm>
            <a:off x="4251444" y="11862692"/>
            <a:ext cx="2040410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Before</a:t>
            </a:r>
          </a:p>
        </p:txBody>
      </p:sp>
      <p:sp>
        <p:nvSpPr>
          <p:cNvPr id="1613" name="After"/>
          <p:cNvSpPr txBox="1"/>
          <p:nvPr/>
        </p:nvSpPr>
        <p:spPr>
          <a:xfrm>
            <a:off x="14413861" y="11870480"/>
            <a:ext cx="1720317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After</a:t>
            </a:r>
          </a:p>
        </p:txBody>
      </p:sp>
      <p:sp>
        <p:nvSpPr>
          <p:cNvPr id="1614" name="Collection Set"/>
          <p:cNvSpPr txBox="1"/>
          <p:nvPr/>
        </p:nvSpPr>
        <p:spPr>
          <a:xfrm>
            <a:off x="3867736" y="3834739"/>
            <a:ext cx="2467199" cy="464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Collection Set</a:t>
            </a:r>
          </a:p>
        </p:txBody>
      </p:sp>
      <p:sp>
        <p:nvSpPr>
          <p:cNvPr id="1615" name="Line"/>
          <p:cNvSpPr/>
          <p:nvPr/>
        </p:nvSpPr>
        <p:spPr>
          <a:xfrm>
            <a:off x="5352890" y="4246301"/>
            <a:ext cx="1" cy="36008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6" name="Circle"/>
          <p:cNvSpPr/>
          <p:nvPr/>
        </p:nvSpPr>
        <p:spPr>
          <a:xfrm>
            <a:off x="3199508" y="4560380"/>
            <a:ext cx="4425518" cy="4425518"/>
          </a:xfrm>
          <a:prstGeom prst="ellipse">
            <a:avLst/>
          </a:prstGeom>
          <a:ln w="50800">
            <a:solidFill>
              <a:schemeClr val="accent1">
                <a:lumOff val="13529"/>
              </a:scheme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7" name="Circle"/>
          <p:cNvSpPr/>
          <p:nvPr/>
        </p:nvSpPr>
        <p:spPr>
          <a:xfrm>
            <a:off x="13266483" y="4550821"/>
            <a:ext cx="4425518" cy="4425518"/>
          </a:xfrm>
          <a:prstGeom prst="ellipse">
            <a:avLst/>
          </a:prstGeom>
          <a:ln w="50800">
            <a:solidFill>
              <a:schemeClr val="accent1">
                <a:lumOff val="13529"/>
              </a:scheme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628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1618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1619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1620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1621" name="Humongous Objects"/>
            <p:cNvSpPr txBox="1"/>
            <p:nvPr/>
          </p:nvSpPr>
          <p:spPr>
            <a:xfrm>
              <a:off x="669306" y="1122694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1622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3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4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5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6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27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lass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Classifications</a:t>
            </a:r>
          </a:p>
        </p:txBody>
      </p:sp>
      <p:sp>
        <p:nvSpPr>
          <p:cNvPr id="175" name="Focus on the four classifica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200"/>
            </a:pPr>
            <a:r>
              <a:t>Focus on the four classifications: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collection</a:t>
            </a:r>
            <a:r>
              <a:t> type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object </a:t>
            </a:r>
            <a:r>
              <a:rPr>
                <a:solidFill>
                  <a:srgbClr val="945200"/>
                </a:solidFill>
              </a:rPr>
              <a:t>marking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execution volume</a:t>
            </a:r>
            <a:r>
              <a:t> </a:t>
            </a:r>
            <a:r>
              <a:rPr>
                <a:solidFill>
                  <a:srgbClr val="945200"/>
                </a:solidFill>
              </a:rPr>
              <a:t>(run interval)</a:t>
            </a:r>
            <a:r>
              <a:t> </a:t>
            </a:r>
          </a:p>
          <a:p>
            <a:pPr marL="1303420" indent="-1303420">
              <a:buSzPct val="100000"/>
              <a:buAutoNum type="arabicPeriod" startAt="1"/>
              <a:defRPr sz="5200"/>
            </a:pPr>
            <a:r>
              <a:t>based on </a:t>
            </a:r>
            <a:r>
              <a:rPr>
                <a:solidFill>
                  <a:srgbClr val="945200"/>
                </a:solidFill>
              </a:rPr>
              <a:t>space compaction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Appendix 6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6b</a:t>
            </a:r>
          </a:p>
        </p:txBody>
      </p:sp>
      <p:sp>
        <p:nvSpPr>
          <p:cNvPr id="16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2" name="Arrow"/>
          <p:cNvSpPr/>
          <p:nvPr/>
        </p:nvSpPr>
        <p:spPr>
          <a:xfrm>
            <a:off x="11660314" y="9769488"/>
            <a:ext cx="1063372" cy="794656"/>
          </a:xfrm>
          <a:prstGeom prst="rightArrow">
            <a:avLst>
              <a:gd name="adj1" fmla="val 32000"/>
              <a:gd name="adj2" fmla="val 85642"/>
            </a:avLst>
          </a:prstGeom>
          <a:solidFill>
            <a:schemeClr val="accent3">
              <a:hueOff val="557972"/>
              <a:lumOff val="-12549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6313" y="2540965"/>
            <a:ext cx="3051374" cy="2288531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16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635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grpSp>
        <p:nvGrpSpPr>
          <p:cNvPr id="1710" name="Group"/>
          <p:cNvGrpSpPr/>
          <p:nvPr/>
        </p:nvGrpSpPr>
        <p:grpSpPr>
          <a:xfrm>
            <a:off x="3839133" y="5225287"/>
            <a:ext cx="6643688" cy="6638290"/>
            <a:chOff x="0" y="-12428"/>
            <a:chExt cx="6643687" cy="6638289"/>
          </a:xfrm>
        </p:grpSpPr>
        <p:grpSp>
          <p:nvGrpSpPr>
            <p:cNvPr id="1707" name="Group"/>
            <p:cNvGrpSpPr/>
            <p:nvPr/>
          </p:nvGrpSpPr>
          <p:grpSpPr>
            <a:xfrm>
              <a:off x="0" y="-1"/>
              <a:ext cx="6643688" cy="6625863"/>
              <a:chOff x="0" y="0"/>
              <a:chExt cx="6643687" cy="6625861"/>
            </a:xfrm>
          </p:grpSpPr>
          <p:sp>
            <p:nvSpPr>
              <p:cNvPr id="1636" name="Rectangle"/>
              <p:cNvSpPr/>
              <p:nvPr/>
            </p:nvSpPr>
            <p:spPr>
              <a:xfrm>
                <a:off x="0" y="-1"/>
                <a:ext cx="6638029" cy="6625863"/>
              </a:xfrm>
              <a:prstGeom prst="rect">
                <a:avLst/>
              </a:prstGeom>
              <a:solidFill>
                <a:srgbClr val="7A81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37" name="Square"/>
              <p:cNvSpPr/>
              <p:nvPr/>
            </p:nvSpPr>
            <p:spPr>
              <a:xfrm>
                <a:off x="2660875" y="6161712"/>
                <a:ext cx="449991" cy="448224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38" name="Line"/>
              <p:cNvSpPr/>
              <p:nvPr/>
            </p:nvSpPr>
            <p:spPr>
              <a:xfrm flipV="1">
                <a:off x="12246" y="12663"/>
                <a:ext cx="1" cy="661062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39" name="Line"/>
              <p:cNvSpPr/>
              <p:nvPr/>
            </p:nvSpPr>
            <p:spPr>
              <a:xfrm flipV="1">
                <a:off x="454342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0" name="Line"/>
              <p:cNvSpPr/>
              <p:nvPr/>
            </p:nvSpPr>
            <p:spPr>
              <a:xfrm flipV="1">
                <a:off x="896438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1" name="Line"/>
              <p:cNvSpPr/>
              <p:nvPr/>
            </p:nvSpPr>
            <p:spPr>
              <a:xfrm flipV="1">
                <a:off x="1338534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2" name="Line"/>
              <p:cNvSpPr/>
              <p:nvPr/>
            </p:nvSpPr>
            <p:spPr>
              <a:xfrm flipV="1">
                <a:off x="1780630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3" name="Line"/>
              <p:cNvSpPr/>
              <p:nvPr/>
            </p:nvSpPr>
            <p:spPr>
              <a:xfrm flipV="1">
                <a:off x="2222726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4" name="Line"/>
              <p:cNvSpPr/>
              <p:nvPr/>
            </p:nvSpPr>
            <p:spPr>
              <a:xfrm flipV="1">
                <a:off x="2664822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5" name="Line"/>
              <p:cNvSpPr/>
              <p:nvPr/>
            </p:nvSpPr>
            <p:spPr>
              <a:xfrm flipV="1">
                <a:off x="3106918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6" name="Line"/>
              <p:cNvSpPr/>
              <p:nvPr/>
            </p:nvSpPr>
            <p:spPr>
              <a:xfrm flipV="1">
                <a:off x="3549014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7" name="Line"/>
              <p:cNvSpPr/>
              <p:nvPr/>
            </p:nvSpPr>
            <p:spPr>
              <a:xfrm flipV="1">
                <a:off x="3991110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8" name="Line"/>
              <p:cNvSpPr/>
              <p:nvPr/>
            </p:nvSpPr>
            <p:spPr>
              <a:xfrm flipV="1">
                <a:off x="4433207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49" name="Line"/>
              <p:cNvSpPr/>
              <p:nvPr/>
            </p:nvSpPr>
            <p:spPr>
              <a:xfrm flipV="1">
                <a:off x="4875303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0" name="Line"/>
              <p:cNvSpPr/>
              <p:nvPr/>
            </p:nvSpPr>
            <p:spPr>
              <a:xfrm flipV="1">
                <a:off x="5317399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1" name="Line"/>
              <p:cNvSpPr/>
              <p:nvPr/>
            </p:nvSpPr>
            <p:spPr>
              <a:xfrm flipV="1">
                <a:off x="5759495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2" name="Line"/>
              <p:cNvSpPr/>
              <p:nvPr/>
            </p:nvSpPr>
            <p:spPr>
              <a:xfrm flipV="1">
                <a:off x="6201591" y="12662"/>
                <a:ext cx="1" cy="661062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3" name="Line"/>
              <p:cNvSpPr/>
              <p:nvPr/>
            </p:nvSpPr>
            <p:spPr>
              <a:xfrm flipV="1">
                <a:off x="6643687" y="12663"/>
                <a:ext cx="1" cy="661062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4" name="Line"/>
              <p:cNvSpPr/>
              <p:nvPr/>
            </p:nvSpPr>
            <p:spPr>
              <a:xfrm>
                <a:off x="5784" y="1764014"/>
                <a:ext cx="66366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5" name="Line"/>
              <p:cNvSpPr/>
              <p:nvPr/>
            </p:nvSpPr>
            <p:spPr>
              <a:xfrm>
                <a:off x="5784" y="2563"/>
                <a:ext cx="663144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6" name="Line"/>
              <p:cNvSpPr/>
              <p:nvPr/>
            </p:nvSpPr>
            <p:spPr>
              <a:xfrm>
                <a:off x="5784" y="2204374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7" name="Line"/>
              <p:cNvSpPr/>
              <p:nvPr/>
            </p:nvSpPr>
            <p:spPr>
              <a:xfrm>
                <a:off x="5784" y="3085093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8" name="Line"/>
              <p:cNvSpPr/>
              <p:nvPr/>
            </p:nvSpPr>
            <p:spPr>
              <a:xfrm>
                <a:off x="5784" y="4846531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59" name="Line"/>
              <p:cNvSpPr/>
              <p:nvPr/>
            </p:nvSpPr>
            <p:spPr>
              <a:xfrm>
                <a:off x="5784" y="5727251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0" name="Line"/>
              <p:cNvSpPr/>
              <p:nvPr/>
            </p:nvSpPr>
            <p:spPr>
              <a:xfrm>
                <a:off x="5784" y="6167610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1" name="Line"/>
              <p:cNvSpPr/>
              <p:nvPr/>
            </p:nvSpPr>
            <p:spPr>
              <a:xfrm>
                <a:off x="5784" y="3965812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2" name="Line"/>
              <p:cNvSpPr/>
              <p:nvPr/>
            </p:nvSpPr>
            <p:spPr>
              <a:xfrm>
                <a:off x="5784" y="5286891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3" name="Line"/>
              <p:cNvSpPr/>
              <p:nvPr/>
            </p:nvSpPr>
            <p:spPr>
              <a:xfrm>
                <a:off x="5784" y="4406171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4" name="Line"/>
              <p:cNvSpPr/>
              <p:nvPr/>
            </p:nvSpPr>
            <p:spPr>
              <a:xfrm>
                <a:off x="5784" y="3525453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5" name="Line"/>
              <p:cNvSpPr/>
              <p:nvPr/>
            </p:nvSpPr>
            <p:spPr>
              <a:xfrm>
                <a:off x="5784" y="883295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6" name="Line"/>
              <p:cNvSpPr/>
              <p:nvPr/>
            </p:nvSpPr>
            <p:spPr>
              <a:xfrm>
                <a:off x="5784" y="2644734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7" name="Line"/>
              <p:cNvSpPr/>
              <p:nvPr/>
            </p:nvSpPr>
            <p:spPr>
              <a:xfrm>
                <a:off x="5784" y="442936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8" name="Line"/>
              <p:cNvSpPr/>
              <p:nvPr/>
            </p:nvSpPr>
            <p:spPr>
              <a:xfrm>
                <a:off x="5784" y="1323655"/>
                <a:ext cx="66366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69" name="Line"/>
              <p:cNvSpPr/>
              <p:nvPr/>
            </p:nvSpPr>
            <p:spPr>
              <a:xfrm>
                <a:off x="5784" y="6619764"/>
                <a:ext cx="663144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0" name="Rectangle"/>
              <p:cNvSpPr/>
              <p:nvPr/>
            </p:nvSpPr>
            <p:spPr>
              <a:xfrm>
                <a:off x="897444" y="2203261"/>
                <a:ext cx="437143" cy="442268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1" name="Rectangle"/>
              <p:cNvSpPr/>
              <p:nvPr/>
            </p:nvSpPr>
            <p:spPr>
              <a:xfrm>
                <a:off x="458715" y="3971710"/>
                <a:ext cx="443437" cy="424633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2" name="Rectangle"/>
              <p:cNvSpPr/>
              <p:nvPr/>
            </p:nvSpPr>
            <p:spPr>
              <a:xfrm>
                <a:off x="3107072" y="441657"/>
                <a:ext cx="442741" cy="437547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3" name="Square"/>
              <p:cNvSpPr/>
              <p:nvPr/>
            </p:nvSpPr>
            <p:spPr>
              <a:xfrm>
                <a:off x="5765415" y="443907"/>
                <a:ext cx="433027" cy="433492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4" name="Rectangle"/>
              <p:cNvSpPr/>
              <p:nvPr/>
            </p:nvSpPr>
            <p:spPr>
              <a:xfrm>
                <a:off x="466183" y="6179405"/>
                <a:ext cx="426308" cy="424634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5" name="Rectangle"/>
              <p:cNvSpPr/>
              <p:nvPr/>
            </p:nvSpPr>
            <p:spPr>
              <a:xfrm>
                <a:off x="4879250" y="5733148"/>
                <a:ext cx="438150" cy="424634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6" name="Square"/>
              <p:cNvSpPr/>
              <p:nvPr/>
            </p:nvSpPr>
            <p:spPr>
              <a:xfrm>
                <a:off x="3550009" y="3969744"/>
                <a:ext cx="437155" cy="43515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7" name="Rectangle"/>
              <p:cNvSpPr/>
              <p:nvPr/>
            </p:nvSpPr>
            <p:spPr>
              <a:xfrm>
                <a:off x="5756584" y="3967728"/>
                <a:ext cx="444811" cy="438122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8" name="Rectangle"/>
              <p:cNvSpPr/>
              <p:nvPr/>
            </p:nvSpPr>
            <p:spPr>
              <a:xfrm>
                <a:off x="2665809" y="1322780"/>
                <a:ext cx="438150" cy="441923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79" name="Rectangle"/>
              <p:cNvSpPr/>
              <p:nvPr/>
            </p:nvSpPr>
            <p:spPr>
              <a:xfrm>
                <a:off x="902359" y="4858327"/>
                <a:ext cx="426308" cy="424633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80" name="Rectangle"/>
              <p:cNvSpPr/>
              <p:nvPr/>
            </p:nvSpPr>
            <p:spPr>
              <a:xfrm>
                <a:off x="5316844" y="1768929"/>
                <a:ext cx="443689" cy="436268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81" name="Square"/>
              <p:cNvSpPr/>
              <p:nvPr/>
            </p:nvSpPr>
            <p:spPr>
              <a:xfrm>
                <a:off x="4439127" y="3529384"/>
                <a:ext cx="435907" cy="43642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682" name="Square"/>
              <p:cNvSpPr/>
              <p:nvPr/>
            </p:nvSpPr>
            <p:spPr>
              <a:xfrm>
                <a:off x="2663855" y="2646672"/>
                <a:ext cx="437143" cy="432524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703" name="Group"/>
              <p:cNvGrpSpPr/>
              <p:nvPr/>
            </p:nvGrpSpPr>
            <p:grpSpPr>
              <a:xfrm>
                <a:off x="895991" y="442936"/>
                <a:ext cx="445183" cy="436863"/>
                <a:chOff x="0" y="0"/>
                <a:chExt cx="445182" cy="436862"/>
              </a:xfrm>
            </p:grpSpPr>
            <p:sp>
              <p:nvSpPr>
                <p:cNvPr id="1683" name="Rectangle"/>
                <p:cNvSpPr/>
                <p:nvPr/>
              </p:nvSpPr>
              <p:spPr>
                <a:xfrm>
                  <a:off x="1218" y="0"/>
                  <a:ext cx="442849" cy="436863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84" name="Rectangle"/>
                <p:cNvSpPr/>
                <p:nvPr/>
              </p:nvSpPr>
              <p:spPr>
                <a:xfrm>
                  <a:off x="301142" y="214507"/>
                  <a:ext cx="142103" cy="212317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85" name="Rectangle"/>
                <p:cNvSpPr/>
                <p:nvPr/>
              </p:nvSpPr>
              <p:spPr>
                <a:xfrm>
                  <a:off x="374130" y="4151"/>
                  <a:ext cx="71053" cy="141545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86" name="Rectangle"/>
                <p:cNvSpPr/>
                <p:nvPr/>
              </p:nvSpPr>
              <p:spPr>
                <a:xfrm>
                  <a:off x="11067" y="289168"/>
                  <a:ext cx="212935" cy="143047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87" name="Square"/>
                <p:cNvSpPr/>
                <p:nvPr/>
              </p:nvSpPr>
              <p:spPr>
                <a:xfrm>
                  <a:off x="227045" y="4151"/>
                  <a:ext cx="71053" cy="70773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688" name="Square"/>
                <p:cNvSpPr/>
                <p:nvPr/>
              </p:nvSpPr>
              <p:spPr>
                <a:xfrm>
                  <a:off x="737" y="4889"/>
                  <a:ext cx="143075" cy="140099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702" name="Group"/>
                <p:cNvGrpSpPr/>
                <p:nvPr/>
              </p:nvGrpSpPr>
              <p:grpSpPr>
                <a:xfrm>
                  <a:off x="-1" y="0"/>
                  <a:ext cx="443109" cy="436863"/>
                  <a:chOff x="0" y="0"/>
                  <a:chExt cx="443107" cy="436862"/>
                </a:xfrm>
              </p:grpSpPr>
              <p:sp>
                <p:nvSpPr>
                  <p:cNvPr id="1689" name="Rectangle"/>
                  <p:cNvSpPr/>
                  <p:nvPr/>
                </p:nvSpPr>
                <p:spPr>
                  <a:xfrm>
                    <a:off x="0" y="0"/>
                    <a:ext cx="442849" cy="436863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1701" name="Group"/>
                  <p:cNvGrpSpPr/>
                  <p:nvPr/>
                </p:nvGrpSpPr>
                <p:grpSpPr>
                  <a:xfrm>
                    <a:off x="-1" y="5173"/>
                    <a:ext cx="443109" cy="424634"/>
                    <a:chOff x="0" y="0"/>
                    <a:chExt cx="443107" cy="424632"/>
                  </a:xfrm>
                </p:grpSpPr>
                <p:sp>
                  <p:nvSpPr>
                    <p:cNvPr id="1690" name="Rectangle"/>
                    <p:cNvSpPr/>
                    <p:nvPr/>
                  </p:nvSpPr>
                  <p:spPr>
                    <a:xfrm>
                      <a:off x="2689" y="0"/>
                      <a:ext cx="440419" cy="424633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1" name="Line"/>
                    <p:cNvSpPr/>
                    <p:nvPr/>
                  </p:nvSpPr>
                  <p:spPr>
                    <a:xfrm flipH="1">
                      <a:off x="147153" y="-1"/>
                      <a:ext cx="1" cy="424634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2" name="Line"/>
                    <p:cNvSpPr/>
                    <p:nvPr/>
                  </p:nvSpPr>
                  <p:spPr>
                    <a:xfrm flipH="1">
                      <a:off x="71667" y="-1"/>
                      <a:ext cx="1" cy="424634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3" name="Line"/>
                    <p:cNvSpPr/>
                    <p:nvPr/>
                  </p:nvSpPr>
                  <p:spPr>
                    <a:xfrm flipH="1">
                      <a:off x="373610" y="0"/>
                      <a:ext cx="1" cy="424633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4" name="Line"/>
                    <p:cNvSpPr/>
                    <p:nvPr/>
                  </p:nvSpPr>
                  <p:spPr>
                    <a:xfrm flipH="1">
                      <a:off x="222639" y="0"/>
                      <a:ext cx="1" cy="424633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5" name="Line"/>
                    <p:cNvSpPr/>
                    <p:nvPr/>
                  </p:nvSpPr>
                  <p:spPr>
                    <a:xfrm flipH="1">
                      <a:off x="298124" y="0"/>
                      <a:ext cx="1" cy="424633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6" name="Line"/>
                    <p:cNvSpPr/>
                    <p:nvPr/>
                  </p:nvSpPr>
                  <p:spPr>
                    <a:xfrm>
                      <a:off x="0" y="73232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7" name="Line"/>
                    <p:cNvSpPr/>
                    <p:nvPr/>
                  </p:nvSpPr>
                  <p:spPr>
                    <a:xfrm>
                      <a:off x="0" y="144048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8" name="Line"/>
                    <p:cNvSpPr/>
                    <p:nvPr/>
                  </p:nvSpPr>
                  <p:spPr>
                    <a:xfrm>
                      <a:off x="0" y="214863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699" name="Line"/>
                    <p:cNvSpPr/>
                    <p:nvPr/>
                  </p:nvSpPr>
                  <p:spPr>
                    <a:xfrm>
                      <a:off x="0" y="285679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700" name="Line"/>
                    <p:cNvSpPr/>
                    <p:nvPr/>
                  </p:nvSpPr>
                  <p:spPr>
                    <a:xfrm>
                      <a:off x="0" y="356494"/>
                      <a:ext cx="440419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  <p:sp>
            <p:nvSpPr>
              <p:cNvPr id="1704" name="Rectangle"/>
              <p:cNvSpPr/>
              <p:nvPr/>
            </p:nvSpPr>
            <p:spPr>
              <a:xfrm>
                <a:off x="2673370" y="4851259"/>
                <a:ext cx="867097" cy="871264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05" name="Rectangle"/>
              <p:cNvSpPr/>
              <p:nvPr/>
            </p:nvSpPr>
            <p:spPr>
              <a:xfrm>
                <a:off x="3995562" y="2208258"/>
                <a:ext cx="875289" cy="432274"/>
              </a:xfrm>
              <a:prstGeom prst="rect">
                <a:avLst/>
              </a:prstGeom>
              <a:solidFill>
                <a:srgbClr val="FF85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06" name="Square"/>
              <p:cNvSpPr/>
              <p:nvPr/>
            </p:nvSpPr>
            <p:spPr>
              <a:xfrm>
                <a:off x="902358" y="450772"/>
                <a:ext cx="437144" cy="432524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708" name="Rectangle"/>
            <p:cNvSpPr/>
            <p:nvPr/>
          </p:nvSpPr>
          <p:spPr>
            <a:xfrm>
              <a:off x="28261" y="-12429"/>
              <a:ext cx="6593009" cy="3551307"/>
            </a:xfrm>
            <a:prstGeom prst="rect">
              <a:avLst/>
            </a:prstGeom>
            <a:solidFill>
              <a:srgbClr val="A9A9A9">
                <a:alpha val="75802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09" name="Rectangle"/>
            <p:cNvSpPr/>
            <p:nvPr/>
          </p:nvSpPr>
          <p:spPr>
            <a:xfrm>
              <a:off x="34327" y="3532787"/>
              <a:ext cx="3489561" cy="3068043"/>
            </a:xfrm>
            <a:prstGeom prst="rect">
              <a:avLst/>
            </a:prstGeom>
            <a:solidFill>
              <a:srgbClr val="A9A9A9">
                <a:alpha val="75802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711" name="SF —&gt;  T"/>
          <p:cNvSpPr/>
          <p:nvPr/>
        </p:nvSpPr>
        <p:spPr>
          <a:xfrm>
            <a:off x="11211321" y="6852422"/>
            <a:ext cx="1961359" cy="92985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/>
          <a:lstStyle/>
          <a:p>
            <a:pPr>
              <a:defRPr sz="20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</a:t>
            </a:r>
            <a:r>
              <a:rPr baseline="-5999"/>
              <a:t>F</a:t>
            </a:r>
            <a:r>
              <a:t> —&gt;  T</a:t>
            </a:r>
          </a:p>
        </p:txBody>
      </p:sp>
      <p:sp>
        <p:nvSpPr>
          <p:cNvPr id="1712" name="Before"/>
          <p:cNvSpPr txBox="1"/>
          <p:nvPr/>
        </p:nvSpPr>
        <p:spPr>
          <a:xfrm>
            <a:off x="4245092" y="11860921"/>
            <a:ext cx="2040410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Before</a:t>
            </a:r>
          </a:p>
        </p:txBody>
      </p:sp>
      <p:sp>
        <p:nvSpPr>
          <p:cNvPr id="1713" name="After"/>
          <p:cNvSpPr txBox="1"/>
          <p:nvPr/>
        </p:nvSpPr>
        <p:spPr>
          <a:xfrm>
            <a:off x="14404682" y="11860921"/>
            <a:ext cx="172031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After</a:t>
            </a:r>
          </a:p>
        </p:txBody>
      </p:sp>
      <p:sp>
        <p:nvSpPr>
          <p:cNvPr id="1714" name="Collection Set"/>
          <p:cNvSpPr txBox="1"/>
          <p:nvPr/>
        </p:nvSpPr>
        <p:spPr>
          <a:xfrm>
            <a:off x="3867736" y="3834739"/>
            <a:ext cx="2467199" cy="464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Collection Set</a:t>
            </a:r>
          </a:p>
        </p:txBody>
      </p:sp>
      <p:sp>
        <p:nvSpPr>
          <p:cNvPr id="1715" name="Line"/>
          <p:cNvSpPr/>
          <p:nvPr/>
        </p:nvSpPr>
        <p:spPr>
          <a:xfrm>
            <a:off x="5352890" y="4246301"/>
            <a:ext cx="2229970" cy="432414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6" name="Circle"/>
          <p:cNvSpPr/>
          <p:nvPr/>
        </p:nvSpPr>
        <p:spPr>
          <a:xfrm>
            <a:off x="6763582" y="8079072"/>
            <a:ext cx="4425518" cy="4425518"/>
          </a:xfrm>
          <a:prstGeom prst="ellipse">
            <a:avLst/>
          </a:prstGeom>
          <a:ln w="50800">
            <a:solidFill>
              <a:schemeClr val="accent1">
                <a:lumOff val="13529"/>
              </a:scheme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7" name="G1GC Young Collection - Survivor -&gt; Tenured"/>
          <p:cNvSpPr txBox="1"/>
          <p:nvPr/>
        </p:nvSpPr>
        <p:spPr>
          <a:xfrm>
            <a:off x="5267951" y="1536322"/>
            <a:ext cx="13883817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Survivor -&gt; Tenured</a:t>
            </a:r>
          </a:p>
        </p:txBody>
      </p:sp>
      <p:sp>
        <p:nvSpPr>
          <p:cNvPr id="1718" name="Rectangle"/>
          <p:cNvSpPr/>
          <p:nvPr/>
        </p:nvSpPr>
        <p:spPr>
          <a:xfrm>
            <a:off x="8703601" y="10096802"/>
            <a:ext cx="456096" cy="440485"/>
          </a:xfrm>
          <a:prstGeom prst="rect">
            <a:avLst/>
          </a:prstGeom>
          <a:solidFill>
            <a:srgbClr val="A9A9A9"/>
          </a:solidFill>
          <a:ln w="12700">
            <a:solidFill>
              <a:schemeClr val="accent5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91" name="Group"/>
          <p:cNvGrpSpPr/>
          <p:nvPr/>
        </p:nvGrpSpPr>
        <p:grpSpPr>
          <a:xfrm>
            <a:off x="13924359" y="5232796"/>
            <a:ext cx="6643688" cy="6643689"/>
            <a:chOff x="0" y="0"/>
            <a:chExt cx="6643687" cy="6643687"/>
          </a:xfrm>
        </p:grpSpPr>
        <p:sp>
          <p:nvSpPr>
            <p:cNvPr id="1719" name="Square"/>
            <p:cNvSpPr/>
            <p:nvPr/>
          </p:nvSpPr>
          <p:spPr>
            <a:xfrm>
              <a:off x="0" y="-1"/>
              <a:ext cx="6638029" cy="6643689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0" name="Square"/>
            <p:cNvSpPr/>
            <p:nvPr/>
          </p:nvSpPr>
          <p:spPr>
            <a:xfrm>
              <a:off x="2660875" y="6178290"/>
              <a:ext cx="449991" cy="44943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1" name="Line"/>
            <p:cNvSpPr/>
            <p:nvPr/>
          </p:nvSpPr>
          <p:spPr>
            <a:xfrm flipV="1">
              <a:off x="1224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2" name="Line"/>
            <p:cNvSpPr/>
            <p:nvPr/>
          </p:nvSpPr>
          <p:spPr>
            <a:xfrm flipV="1">
              <a:off x="454342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3" name="Line"/>
            <p:cNvSpPr/>
            <p:nvPr/>
          </p:nvSpPr>
          <p:spPr>
            <a:xfrm flipV="1">
              <a:off x="896437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4" name="Line"/>
            <p:cNvSpPr/>
            <p:nvPr/>
          </p:nvSpPr>
          <p:spPr>
            <a:xfrm flipV="1">
              <a:off x="1338534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5" name="Line"/>
            <p:cNvSpPr/>
            <p:nvPr/>
          </p:nvSpPr>
          <p:spPr>
            <a:xfrm flipV="1">
              <a:off x="1780630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6" name="Line"/>
            <p:cNvSpPr/>
            <p:nvPr/>
          </p:nvSpPr>
          <p:spPr>
            <a:xfrm flipV="1">
              <a:off x="222272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7" name="Line"/>
            <p:cNvSpPr/>
            <p:nvPr/>
          </p:nvSpPr>
          <p:spPr>
            <a:xfrm flipV="1">
              <a:off x="2664822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8" name="Line"/>
            <p:cNvSpPr/>
            <p:nvPr/>
          </p:nvSpPr>
          <p:spPr>
            <a:xfrm flipV="1">
              <a:off x="3106918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3549014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3991110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1" name="Line"/>
            <p:cNvSpPr/>
            <p:nvPr/>
          </p:nvSpPr>
          <p:spPr>
            <a:xfrm flipV="1">
              <a:off x="443320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2" name="Line"/>
            <p:cNvSpPr/>
            <p:nvPr/>
          </p:nvSpPr>
          <p:spPr>
            <a:xfrm flipV="1">
              <a:off x="4875303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3" name="Line"/>
            <p:cNvSpPr/>
            <p:nvPr/>
          </p:nvSpPr>
          <p:spPr>
            <a:xfrm flipV="1">
              <a:off x="5317399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4" name="Line"/>
            <p:cNvSpPr/>
            <p:nvPr/>
          </p:nvSpPr>
          <p:spPr>
            <a:xfrm flipV="1">
              <a:off x="5759495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5" name="Line"/>
            <p:cNvSpPr/>
            <p:nvPr/>
          </p:nvSpPr>
          <p:spPr>
            <a:xfrm flipV="1">
              <a:off x="6201591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6643687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7" name="Line"/>
            <p:cNvSpPr/>
            <p:nvPr/>
          </p:nvSpPr>
          <p:spPr>
            <a:xfrm>
              <a:off x="5784" y="1768760"/>
              <a:ext cx="663669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8" name="Line"/>
            <p:cNvSpPr/>
            <p:nvPr/>
          </p:nvSpPr>
          <p:spPr>
            <a:xfrm>
              <a:off x="5784" y="2568"/>
              <a:ext cx="663144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39" name="Line"/>
            <p:cNvSpPr/>
            <p:nvPr/>
          </p:nvSpPr>
          <p:spPr>
            <a:xfrm>
              <a:off x="5784" y="2210305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0" name="Line"/>
            <p:cNvSpPr/>
            <p:nvPr/>
          </p:nvSpPr>
          <p:spPr>
            <a:xfrm>
              <a:off x="5784" y="3093393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1" name="Line"/>
            <p:cNvSpPr/>
            <p:nvPr/>
          </p:nvSpPr>
          <p:spPr>
            <a:xfrm>
              <a:off x="5784" y="4859570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2" name="Line"/>
            <p:cNvSpPr/>
            <p:nvPr/>
          </p:nvSpPr>
          <p:spPr>
            <a:xfrm>
              <a:off x="5784" y="5742659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3" name="Line"/>
            <p:cNvSpPr/>
            <p:nvPr/>
          </p:nvSpPr>
          <p:spPr>
            <a:xfrm>
              <a:off x="5784" y="6184203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4" name="Line"/>
            <p:cNvSpPr/>
            <p:nvPr/>
          </p:nvSpPr>
          <p:spPr>
            <a:xfrm>
              <a:off x="5784" y="3976482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5" name="Line"/>
            <p:cNvSpPr/>
            <p:nvPr/>
          </p:nvSpPr>
          <p:spPr>
            <a:xfrm>
              <a:off x="5784" y="5301115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6" name="Line"/>
            <p:cNvSpPr/>
            <p:nvPr/>
          </p:nvSpPr>
          <p:spPr>
            <a:xfrm>
              <a:off x="5784" y="4418026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7" name="Line"/>
            <p:cNvSpPr/>
            <p:nvPr/>
          </p:nvSpPr>
          <p:spPr>
            <a:xfrm>
              <a:off x="5784" y="3534937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8" name="Line"/>
            <p:cNvSpPr/>
            <p:nvPr/>
          </p:nvSpPr>
          <p:spPr>
            <a:xfrm>
              <a:off x="5784" y="885672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49" name="Line"/>
            <p:cNvSpPr/>
            <p:nvPr/>
          </p:nvSpPr>
          <p:spPr>
            <a:xfrm>
              <a:off x="5784" y="2651849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0" name="Line"/>
            <p:cNvSpPr/>
            <p:nvPr/>
          </p:nvSpPr>
          <p:spPr>
            <a:xfrm>
              <a:off x="5784" y="444128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1" name="Line"/>
            <p:cNvSpPr/>
            <p:nvPr/>
          </p:nvSpPr>
          <p:spPr>
            <a:xfrm>
              <a:off x="5784" y="1327216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2" name="Line"/>
            <p:cNvSpPr/>
            <p:nvPr/>
          </p:nvSpPr>
          <p:spPr>
            <a:xfrm>
              <a:off x="5784" y="6637574"/>
              <a:ext cx="66314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3" name="Rectangle"/>
            <p:cNvSpPr/>
            <p:nvPr/>
          </p:nvSpPr>
          <p:spPr>
            <a:xfrm>
              <a:off x="897444" y="2209188"/>
              <a:ext cx="437143" cy="44345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4" name="Rectangle"/>
            <p:cNvSpPr/>
            <p:nvPr/>
          </p:nvSpPr>
          <p:spPr>
            <a:xfrm>
              <a:off x="458715" y="3982396"/>
              <a:ext cx="443437" cy="425775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5" name="Square"/>
            <p:cNvSpPr/>
            <p:nvPr/>
          </p:nvSpPr>
          <p:spPr>
            <a:xfrm>
              <a:off x="3107072" y="442846"/>
              <a:ext cx="442741" cy="438723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6" name="Square"/>
            <p:cNvSpPr/>
            <p:nvPr/>
          </p:nvSpPr>
          <p:spPr>
            <a:xfrm>
              <a:off x="5765415" y="445101"/>
              <a:ext cx="433027" cy="43465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7" name="Square"/>
            <p:cNvSpPr/>
            <p:nvPr/>
          </p:nvSpPr>
          <p:spPr>
            <a:xfrm>
              <a:off x="466183" y="6196030"/>
              <a:ext cx="426308" cy="425776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8" name="Square"/>
            <p:cNvSpPr/>
            <p:nvPr/>
          </p:nvSpPr>
          <p:spPr>
            <a:xfrm>
              <a:off x="4879250" y="5748573"/>
              <a:ext cx="438150" cy="425775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59" name="Square"/>
            <p:cNvSpPr/>
            <p:nvPr/>
          </p:nvSpPr>
          <p:spPr>
            <a:xfrm>
              <a:off x="3550009" y="3980424"/>
              <a:ext cx="437155" cy="43632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0" name="Square"/>
            <p:cNvSpPr/>
            <p:nvPr/>
          </p:nvSpPr>
          <p:spPr>
            <a:xfrm>
              <a:off x="5756584" y="3978403"/>
              <a:ext cx="444811" cy="439301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1" name="Rectangle"/>
            <p:cNvSpPr/>
            <p:nvPr/>
          </p:nvSpPr>
          <p:spPr>
            <a:xfrm>
              <a:off x="2665809" y="1326338"/>
              <a:ext cx="438150" cy="443113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2" name="Square"/>
            <p:cNvSpPr/>
            <p:nvPr/>
          </p:nvSpPr>
          <p:spPr>
            <a:xfrm>
              <a:off x="902359" y="4871398"/>
              <a:ext cx="426308" cy="425775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3" name="Rectangle"/>
            <p:cNvSpPr/>
            <p:nvPr/>
          </p:nvSpPr>
          <p:spPr>
            <a:xfrm>
              <a:off x="5316844" y="1773688"/>
              <a:ext cx="443689" cy="437442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4" name="Square"/>
            <p:cNvSpPr/>
            <p:nvPr/>
          </p:nvSpPr>
          <p:spPr>
            <a:xfrm>
              <a:off x="4439127" y="3538880"/>
              <a:ext cx="435907" cy="437603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65" name="Square"/>
            <p:cNvSpPr/>
            <p:nvPr/>
          </p:nvSpPr>
          <p:spPr>
            <a:xfrm>
              <a:off x="2663855" y="2653793"/>
              <a:ext cx="437143" cy="433687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786" name="Group"/>
            <p:cNvGrpSpPr/>
            <p:nvPr/>
          </p:nvGrpSpPr>
          <p:grpSpPr>
            <a:xfrm>
              <a:off x="895991" y="444127"/>
              <a:ext cx="445183" cy="438039"/>
              <a:chOff x="0" y="0"/>
              <a:chExt cx="445182" cy="438037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1192" y="0"/>
                <a:ext cx="442849" cy="438038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7" name="Rectangle"/>
              <p:cNvSpPr/>
              <p:nvPr/>
            </p:nvSpPr>
            <p:spPr>
              <a:xfrm>
                <a:off x="301142" y="215084"/>
                <a:ext cx="142103" cy="212888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8" name="Rectangle"/>
              <p:cNvSpPr/>
              <p:nvPr/>
            </p:nvSpPr>
            <p:spPr>
              <a:xfrm>
                <a:off x="374130" y="4077"/>
                <a:ext cx="71053" cy="14192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69" name="Rectangle"/>
              <p:cNvSpPr/>
              <p:nvPr/>
            </p:nvSpPr>
            <p:spPr>
              <a:xfrm>
                <a:off x="11067" y="289946"/>
                <a:ext cx="212935" cy="143432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70" name="Square"/>
              <p:cNvSpPr/>
              <p:nvPr/>
            </p:nvSpPr>
            <p:spPr>
              <a:xfrm>
                <a:off x="227045" y="4077"/>
                <a:ext cx="71053" cy="70964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771" name="Square"/>
              <p:cNvSpPr/>
              <p:nvPr/>
            </p:nvSpPr>
            <p:spPr>
              <a:xfrm>
                <a:off x="721" y="4802"/>
                <a:ext cx="143075" cy="14047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785" name="Group"/>
              <p:cNvGrpSpPr/>
              <p:nvPr/>
            </p:nvGrpSpPr>
            <p:grpSpPr>
              <a:xfrm>
                <a:off x="-1" y="0"/>
                <a:ext cx="442980" cy="438038"/>
                <a:chOff x="0" y="0"/>
                <a:chExt cx="442978" cy="438037"/>
              </a:xfrm>
            </p:grpSpPr>
            <p:sp>
              <p:nvSpPr>
                <p:cNvPr id="1772" name="Rectangle"/>
                <p:cNvSpPr/>
                <p:nvPr/>
              </p:nvSpPr>
              <p:spPr>
                <a:xfrm>
                  <a:off x="0" y="0"/>
                  <a:ext cx="442849" cy="438038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784" name="Group"/>
                <p:cNvGrpSpPr/>
                <p:nvPr/>
              </p:nvGrpSpPr>
              <p:grpSpPr>
                <a:xfrm>
                  <a:off x="-1" y="5187"/>
                  <a:ext cx="442980" cy="425776"/>
                  <a:chOff x="0" y="0"/>
                  <a:chExt cx="442978" cy="425774"/>
                </a:xfrm>
              </p:grpSpPr>
              <p:sp>
                <p:nvSpPr>
                  <p:cNvPr id="1773" name="Rectangle"/>
                  <p:cNvSpPr/>
                  <p:nvPr/>
                </p:nvSpPr>
                <p:spPr>
                  <a:xfrm>
                    <a:off x="2559" y="0"/>
                    <a:ext cx="440420" cy="425775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4" name="Line"/>
                  <p:cNvSpPr/>
                  <p:nvPr/>
                </p:nvSpPr>
                <p:spPr>
                  <a:xfrm flipH="1">
                    <a:off x="147153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5" name="Line"/>
                  <p:cNvSpPr/>
                  <p:nvPr/>
                </p:nvSpPr>
                <p:spPr>
                  <a:xfrm flipH="1">
                    <a:off x="71667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6" name="Line"/>
                  <p:cNvSpPr/>
                  <p:nvPr/>
                </p:nvSpPr>
                <p:spPr>
                  <a:xfrm flipH="1">
                    <a:off x="373610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7" name="Line"/>
                  <p:cNvSpPr/>
                  <p:nvPr/>
                </p:nvSpPr>
                <p:spPr>
                  <a:xfrm flipH="1">
                    <a:off x="222639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8" name="Line"/>
                  <p:cNvSpPr/>
                  <p:nvPr/>
                </p:nvSpPr>
                <p:spPr>
                  <a:xfrm flipH="1">
                    <a:off x="298124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79" name="Line"/>
                  <p:cNvSpPr/>
                  <p:nvPr/>
                </p:nvSpPr>
                <p:spPr>
                  <a:xfrm>
                    <a:off x="0" y="73429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80" name="Line"/>
                  <p:cNvSpPr/>
                  <p:nvPr/>
                </p:nvSpPr>
                <p:spPr>
                  <a:xfrm>
                    <a:off x="0" y="144435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81" name="Line"/>
                  <p:cNvSpPr/>
                  <p:nvPr/>
                </p:nvSpPr>
                <p:spPr>
                  <a:xfrm>
                    <a:off x="0" y="215441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82" name="Line"/>
                  <p:cNvSpPr/>
                  <p:nvPr/>
                </p:nvSpPr>
                <p:spPr>
                  <a:xfrm>
                    <a:off x="0" y="286447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783" name="Line"/>
                  <p:cNvSpPr/>
                  <p:nvPr/>
                </p:nvSpPr>
                <p:spPr>
                  <a:xfrm>
                    <a:off x="0" y="357454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  <p:sp>
          <p:nvSpPr>
            <p:cNvPr id="1787" name="Rectangle"/>
            <p:cNvSpPr/>
            <p:nvPr/>
          </p:nvSpPr>
          <p:spPr>
            <a:xfrm>
              <a:off x="2673370" y="4864310"/>
              <a:ext cx="867097" cy="873608"/>
            </a:xfrm>
            <a:prstGeom prst="rect">
              <a:avLst/>
            </a:prstGeom>
            <a:solidFill>
              <a:srgbClr val="FF85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8" name="Rectangle"/>
            <p:cNvSpPr/>
            <p:nvPr/>
          </p:nvSpPr>
          <p:spPr>
            <a:xfrm>
              <a:off x="3995562" y="2214199"/>
              <a:ext cx="875289" cy="433437"/>
            </a:xfrm>
            <a:prstGeom prst="rect">
              <a:avLst/>
            </a:prstGeom>
            <a:solidFill>
              <a:srgbClr val="FF85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89" name="Square"/>
            <p:cNvSpPr/>
            <p:nvPr/>
          </p:nvSpPr>
          <p:spPr>
            <a:xfrm>
              <a:off x="902358" y="451985"/>
              <a:ext cx="437144" cy="43368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790" name="Square"/>
            <p:cNvSpPr/>
            <p:nvPr/>
          </p:nvSpPr>
          <p:spPr>
            <a:xfrm>
              <a:off x="4875493" y="4863395"/>
              <a:ext cx="438150" cy="425775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792" name="Circle"/>
          <p:cNvSpPr/>
          <p:nvPr/>
        </p:nvSpPr>
        <p:spPr>
          <a:xfrm>
            <a:off x="16825628" y="8112608"/>
            <a:ext cx="4425518" cy="4425518"/>
          </a:xfrm>
          <a:prstGeom prst="ellipse">
            <a:avLst/>
          </a:prstGeom>
          <a:ln w="50800">
            <a:solidFill>
              <a:schemeClr val="accent1">
                <a:lumOff val="13529"/>
              </a:scheme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3" name="Line"/>
          <p:cNvSpPr/>
          <p:nvPr/>
        </p:nvSpPr>
        <p:spPr>
          <a:xfrm>
            <a:off x="7835259" y="9416871"/>
            <a:ext cx="859779" cy="859779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4" name="Line"/>
          <p:cNvSpPr/>
          <p:nvPr/>
        </p:nvSpPr>
        <p:spPr>
          <a:xfrm flipH="1" flipV="1">
            <a:off x="8932570" y="10556881"/>
            <a:ext cx="1" cy="428419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5" name="Rectangle"/>
          <p:cNvSpPr/>
          <p:nvPr/>
        </p:nvSpPr>
        <p:spPr>
          <a:xfrm>
            <a:off x="17680187" y="9251808"/>
            <a:ext cx="204679" cy="428419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806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1796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1797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1798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1799" name="Humongous Objects"/>
            <p:cNvSpPr txBox="1"/>
            <p:nvPr/>
          </p:nvSpPr>
          <p:spPr>
            <a:xfrm>
              <a:off x="669306" y="1122694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1800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1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2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3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4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5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Collection Set"/>
          <p:cNvSpPr txBox="1"/>
          <p:nvPr/>
        </p:nvSpPr>
        <p:spPr>
          <a:xfrm>
            <a:off x="4082048" y="3941896"/>
            <a:ext cx="2467200" cy="4648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Collection Set</a:t>
            </a:r>
          </a:p>
        </p:txBody>
      </p:sp>
      <p:sp>
        <p:nvSpPr>
          <p:cNvPr id="1809" name="Line"/>
          <p:cNvSpPr/>
          <p:nvPr/>
        </p:nvSpPr>
        <p:spPr>
          <a:xfrm>
            <a:off x="5567202" y="4353457"/>
            <a:ext cx="1" cy="36008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0" name="Appendix 6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6c</a:t>
            </a:r>
          </a:p>
        </p:txBody>
      </p:sp>
      <p:sp>
        <p:nvSpPr>
          <p:cNvPr id="18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2" name="G1GC Young Collection - Initial Mark"/>
          <p:cNvSpPr txBox="1"/>
          <p:nvPr/>
        </p:nvSpPr>
        <p:spPr>
          <a:xfrm>
            <a:off x="6388273" y="1536322"/>
            <a:ext cx="11643173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Initial Mark</a:t>
            </a:r>
          </a:p>
        </p:txBody>
      </p:sp>
      <p:sp>
        <p:nvSpPr>
          <p:cNvPr id="1813" name="Arrow"/>
          <p:cNvSpPr/>
          <p:nvPr/>
        </p:nvSpPr>
        <p:spPr>
          <a:xfrm>
            <a:off x="11529452" y="6460672"/>
            <a:ext cx="1063372" cy="794656"/>
          </a:xfrm>
          <a:prstGeom prst="rightArrow">
            <a:avLst>
              <a:gd name="adj1" fmla="val 32000"/>
              <a:gd name="adj2" fmla="val 85642"/>
            </a:avLst>
          </a:prstGeom>
          <a:solidFill>
            <a:schemeClr val="accent3">
              <a:hueOff val="557972"/>
              <a:lumOff val="-12549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023" y="2536031"/>
            <a:ext cx="3053954" cy="2290466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18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1816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grpSp>
        <p:nvGrpSpPr>
          <p:cNvPr id="1910" name="Group"/>
          <p:cNvGrpSpPr/>
          <p:nvPr/>
        </p:nvGrpSpPr>
        <p:grpSpPr>
          <a:xfrm>
            <a:off x="13919565" y="5232796"/>
            <a:ext cx="6643689" cy="6643689"/>
            <a:chOff x="0" y="0"/>
            <a:chExt cx="6643687" cy="6643687"/>
          </a:xfrm>
        </p:grpSpPr>
        <p:sp>
          <p:nvSpPr>
            <p:cNvPr id="1817" name="Rectangle"/>
            <p:cNvSpPr/>
            <p:nvPr/>
          </p:nvSpPr>
          <p:spPr>
            <a:xfrm>
              <a:off x="22287" y="827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909" name="Group"/>
            <p:cNvGrpSpPr/>
            <p:nvPr/>
          </p:nvGrpSpPr>
          <p:grpSpPr>
            <a:xfrm>
              <a:off x="-1" y="-1"/>
              <a:ext cx="6643689" cy="6643689"/>
              <a:chOff x="0" y="0"/>
              <a:chExt cx="6643687" cy="6643687"/>
            </a:xfrm>
          </p:grpSpPr>
          <p:sp>
            <p:nvSpPr>
              <p:cNvPr id="1818" name="Line"/>
              <p:cNvSpPr/>
              <p:nvPr/>
            </p:nvSpPr>
            <p:spPr>
              <a:xfrm flipV="1">
                <a:off x="5314" y="9336"/>
                <a:ext cx="1" cy="61195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19" name="Line"/>
              <p:cNvSpPr/>
              <p:nvPr/>
            </p:nvSpPr>
            <p:spPr>
              <a:xfrm flipV="1">
                <a:off x="36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0" name="Line"/>
              <p:cNvSpPr/>
              <p:nvPr/>
            </p:nvSpPr>
            <p:spPr>
              <a:xfrm flipV="1">
                <a:off x="71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1" name="Line"/>
              <p:cNvSpPr/>
              <p:nvPr/>
            </p:nvSpPr>
            <p:spPr>
              <a:xfrm flipV="1">
                <a:off x="107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2" name="Line"/>
              <p:cNvSpPr/>
              <p:nvPr/>
            </p:nvSpPr>
            <p:spPr>
              <a:xfrm flipV="1">
                <a:off x="143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3" name="Line"/>
              <p:cNvSpPr/>
              <p:nvPr/>
            </p:nvSpPr>
            <p:spPr>
              <a:xfrm flipV="1">
                <a:off x="178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4" name="Line"/>
              <p:cNvSpPr/>
              <p:nvPr/>
            </p:nvSpPr>
            <p:spPr>
              <a:xfrm flipV="1">
                <a:off x="214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5" name="Line"/>
              <p:cNvSpPr/>
              <p:nvPr/>
            </p:nvSpPr>
            <p:spPr>
              <a:xfrm flipV="1">
                <a:off x="250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6" name="Line"/>
              <p:cNvSpPr/>
              <p:nvPr/>
            </p:nvSpPr>
            <p:spPr>
              <a:xfrm flipV="1">
                <a:off x="285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7" name="Line"/>
              <p:cNvSpPr/>
              <p:nvPr/>
            </p:nvSpPr>
            <p:spPr>
              <a:xfrm flipV="1">
                <a:off x="321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8" name="Line"/>
              <p:cNvSpPr/>
              <p:nvPr/>
            </p:nvSpPr>
            <p:spPr>
              <a:xfrm flipV="1">
                <a:off x="357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29" name="Line"/>
              <p:cNvSpPr/>
              <p:nvPr/>
            </p:nvSpPr>
            <p:spPr>
              <a:xfrm flipV="1">
                <a:off x="392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0" name="Line"/>
              <p:cNvSpPr/>
              <p:nvPr/>
            </p:nvSpPr>
            <p:spPr>
              <a:xfrm flipV="1">
                <a:off x="428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1" name="Line"/>
              <p:cNvSpPr/>
              <p:nvPr/>
            </p:nvSpPr>
            <p:spPr>
              <a:xfrm flipV="1">
                <a:off x="464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2" name="Line"/>
              <p:cNvSpPr/>
              <p:nvPr/>
            </p:nvSpPr>
            <p:spPr>
              <a:xfrm flipV="1">
                <a:off x="499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3" name="Line"/>
              <p:cNvSpPr/>
              <p:nvPr/>
            </p:nvSpPr>
            <p:spPr>
              <a:xfrm flipV="1">
                <a:off x="5355314" y="9336"/>
                <a:ext cx="1" cy="611955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4" name="Line"/>
              <p:cNvSpPr/>
              <p:nvPr/>
            </p:nvSpPr>
            <p:spPr>
              <a:xfrm>
                <a:off x="0" y="1630589"/>
                <a:ext cx="535423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5" name="Line"/>
              <p:cNvSpPr/>
              <p:nvPr/>
            </p:nvSpPr>
            <p:spPr>
              <a:xfrm>
                <a:off x="0" y="0"/>
                <a:ext cx="5350001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6" name="Line"/>
              <p:cNvSpPr/>
              <p:nvPr/>
            </p:nvSpPr>
            <p:spPr>
              <a:xfrm>
                <a:off x="0" y="203823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7" name="Line"/>
              <p:cNvSpPr/>
              <p:nvPr/>
            </p:nvSpPr>
            <p:spPr>
              <a:xfrm>
                <a:off x="0" y="285353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8" name="Line"/>
              <p:cNvSpPr/>
              <p:nvPr/>
            </p:nvSpPr>
            <p:spPr>
              <a:xfrm>
                <a:off x="0" y="4484121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39" name="Line"/>
              <p:cNvSpPr/>
              <p:nvPr/>
            </p:nvSpPr>
            <p:spPr>
              <a:xfrm>
                <a:off x="0" y="529941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0" name="Line"/>
              <p:cNvSpPr/>
              <p:nvPr/>
            </p:nvSpPr>
            <p:spPr>
              <a:xfrm>
                <a:off x="0" y="570706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1" name="Line"/>
              <p:cNvSpPr/>
              <p:nvPr/>
            </p:nvSpPr>
            <p:spPr>
              <a:xfrm>
                <a:off x="0" y="366882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2" name="Line"/>
              <p:cNvSpPr/>
              <p:nvPr/>
            </p:nvSpPr>
            <p:spPr>
              <a:xfrm>
                <a:off x="0" y="489176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3" name="Line"/>
              <p:cNvSpPr/>
              <p:nvPr/>
            </p:nvSpPr>
            <p:spPr>
              <a:xfrm>
                <a:off x="0" y="407647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4" name="Line"/>
              <p:cNvSpPr/>
              <p:nvPr/>
            </p:nvSpPr>
            <p:spPr>
              <a:xfrm>
                <a:off x="0" y="326117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5" name="Line"/>
              <p:cNvSpPr/>
              <p:nvPr/>
            </p:nvSpPr>
            <p:spPr>
              <a:xfrm>
                <a:off x="0" y="81529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6" name="Line"/>
              <p:cNvSpPr/>
              <p:nvPr/>
            </p:nvSpPr>
            <p:spPr>
              <a:xfrm>
                <a:off x="0" y="244588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7" name="Line"/>
              <p:cNvSpPr/>
              <p:nvPr/>
            </p:nvSpPr>
            <p:spPr>
              <a:xfrm>
                <a:off x="0" y="40764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8" name="Line"/>
              <p:cNvSpPr/>
              <p:nvPr/>
            </p:nvSpPr>
            <p:spPr>
              <a:xfrm>
                <a:off x="0" y="122294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49" name="Line"/>
              <p:cNvSpPr/>
              <p:nvPr/>
            </p:nvSpPr>
            <p:spPr>
              <a:xfrm>
                <a:off x="0" y="6125631"/>
                <a:ext cx="535000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0" name="Rectangle"/>
              <p:cNvSpPr/>
              <p:nvPr/>
            </p:nvSpPr>
            <p:spPr>
              <a:xfrm>
                <a:off x="728200" y="204733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1" name="Rectangle"/>
              <p:cNvSpPr/>
              <p:nvPr/>
            </p:nvSpPr>
            <p:spPr>
              <a:xfrm>
                <a:off x="365508" y="367428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2" name="Rectangle"/>
              <p:cNvSpPr/>
              <p:nvPr/>
            </p:nvSpPr>
            <p:spPr>
              <a:xfrm>
                <a:off x="2509941" y="413107"/>
                <a:ext cx="343930" cy="39308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3" name="Rectangle"/>
              <p:cNvSpPr/>
              <p:nvPr/>
            </p:nvSpPr>
            <p:spPr>
              <a:xfrm>
                <a:off x="4646757" y="416746"/>
                <a:ext cx="343929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4" name="Rectangle"/>
              <p:cNvSpPr/>
              <p:nvPr/>
            </p:nvSpPr>
            <p:spPr>
              <a:xfrm>
                <a:off x="371534" y="5717983"/>
                <a:ext cx="343929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5" name="Rectangle"/>
              <p:cNvSpPr/>
              <p:nvPr/>
            </p:nvSpPr>
            <p:spPr>
              <a:xfrm>
                <a:off x="2151682" y="5712524"/>
                <a:ext cx="343930" cy="40400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6" name="Rectangle"/>
              <p:cNvSpPr/>
              <p:nvPr/>
            </p:nvSpPr>
            <p:spPr>
              <a:xfrm>
                <a:off x="3931831" y="5304876"/>
                <a:ext cx="353483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7" name="Rectangle"/>
              <p:cNvSpPr/>
              <p:nvPr/>
            </p:nvSpPr>
            <p:spPr>
              <a:xfrm>
                <a:off x="2868200" y="367246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8" name="Rectangle"/>
              <p:cNvSpPr/>
              <p:nvPr/>
            </p:nvSpPr>
            <p:spPr>
              <a:xfrm>
                <a:off x="4649942" y="367246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59" name="Rectangle"/>
              <p:cNvSpPr/>
              <p:nvPr/>
            </p:nvSpPr>
            <p:spPr>
              <a:xfrm>
                <a:off x="2146110" y="1228401"/>
                <a:ext cx="353483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723424" y="4495041"/>
                <a:ext cx="343929" cy="39308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4291919" y="1635139"/>
                <a:ext cx="343930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3576757" y="3264819"/>
                <a:ext cx="343930" cy="40400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63" name="Rectangle"/>
              <p:cNvSpPr/>
              <p:nvPr/>
            </p:nvSpPr>
            <p:spPr>
              <a:xfrm>
                <a:off x="2146110" y="2047336"/>
                <a:ext cx="343929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64" name="Rectangle"/>
              <p:cNvSpPr/>
              <p:nvPr/>
            </p:nvSpPr>
            <p:spPr>
              <a:xfrm>
                <a:off x="2238944" y="2051886"/>
                <a:ext cx="251095" cy="376710"/>
              </a:xfrm>
              <a:prstGeom prst="rect">
                <a:avLst/>
              </a:prstGeom>
              <a:solidFill>
                <a:srgbClr val="D6D6D6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885" name="Group"/>
              <p:cNvGrpSpPr/>
              <p:nvPr/>
            </p:nvGrpSpPr>
            <p:grpSpPr>
              <a:xfrm>
                <a:off x="1280440" y="1259009"/>
                <a:ext cx="5363248" cy="5384679"/>
                <a:chOff x="0" y="0"/>
                <a:chExt cx="5363246" cy="5384677"/>
              </a:xfrm>
            </p:grpSpPr>
            <p:sp>
              <p:nvSpPr>
                <p:cNvPr id="1865" name="Rectangle"/>
                <p:cNvSpPr/>
                <p:nvPr/>
              </p:nvSpPr>
              <p:spPr>
                <a:xfrm>
                  <a:off x="5126" y="12294"/>
                  <a:ext cx="5327696" cy="5360090"/>
                </a:xfrm>
                <a:prstGeom prst="rect">
                  <a:avLst/>
                </a:prstGeom>
                <a:solidFill>
                  <a:srgbClr val="D6D6D6"/>
                </a:solidFill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873" name="Group"/>
                <p:cNvGrpSpPr/>
                <p:nvPr/>
              </p:nvGrpSpPr>
              <p:grpSpPr>
                <a:xfrm>
                  <a:off x="-1" y="-1"/>
                  <a:ext cx="5351939" cy="5384679"/>
                  <a:chOff x="0" y="0"/>
                  <a:chExt cx="5351937" cy="5384677"/>
                </a:xfrm>
              </p:grpSpPr>
              <p:grpSp>
                <p:nvGrpSpPr>
                  <p:cNvPr id="1871" name="Group"/>
                  <p:cNvGrpSpPr/>
                  <p:nvPr/>
                </p:nvGrpSpPr>
                <p:grpSpPr>
                  <a:xfrm>
                    <a:off x="-1" y="0"/>
                    <a:ext cx="5351939" cy="5358796"/>
                    <a:chOff x="0" y="0"/>
                    <a:chExt cx="5351937" cy="5358795"/>
                  </a:xfrm>
                </p:grpSpPr>
                <p:sp>
                  <p:nvSpPr>
                    <p:cNvPr id="1866" name="Rectangle"/>
                    <p:cNvSpPr/>
                    <p:nvPr/>
                  </p:nvSpPr>
                  <p:spPr>
                    <a:xfrm>
                      <a:off x="3585050" y="2735169"/>
                      <a:ext cx="1766874" cy="2623627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67" name="Rectangle"/>
                    <p:cNvSpPr/>
                    <p:nvPr/>
                  </p:nvSpPr>
                  <p:spPr>
                    <a:xfrm>
                      <a:off x="4498327" y="15339"/>
                      <a:ext cx="853611" cy="1829687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68" name="Rectangle"/>
                    <p:cNvSpPr/>
                    <p:nvPr/>
                  </p:nvSpPr>
                  <p:spPr>
                    <a:xfrm>
                      <a:off x="33748" y="3590842"/>
                      <a:ext cx="2647579" cy="1760309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69" name="Rectangle"/>
                    <p:cNvSpPr/>
                    <p:nvPr/>
                  </p:nvSpPr>
                  <p:spPr>
                    <a:xfrm>
                      <a:off x="2701023" y="0"/>
                      <a:ext cx="883438" cy="957202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70" name="Rectangle"/>
                    <p:cNvSpPr/>
                    <p:nvPr/>
                  </p:nvSpPr>
                  <p:spPr>
                    <a:xfrm>
                      <a:off x="0" y="24238"/>
                      <a:ext cx="1778952" cy="1830343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  <p:sp>
                <p:nvSpPr>
                  <p:cNvPr id="1872" name="Rectangle"/>
                  <p:cNvSpPr/>
                  <p:nvPr/>
                </p:nvSpPr>
                <p:spPr>
                  <a:xfrm>
                    <a:off x="6550" y="8726"/>
                    <a:ext cx="5329863" cy="5375952"/>
                  </a:xfrm>
                  <a:prstGeom prst="rect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grpSp>
              <p:nvGrpSpPr>
                <p:cNvPr id="1884" name="Group"/>
                <p:cNvGrpSpPr/>
                <p:nvPr/>
              </p:nvGrpSpPr>
              <p:grpSpPr>
                <a:xfrm>
                  <a:off x="-1" y="19863"/>
                  <a:ext cx="5363248" cy="5344952"/>
                  <a:chOff x="0" y="0"/>
                  <a:chExt cx="5363246" cy="5344950"/>
                </a:xfrm>
              </p:grpSpPr>
              <p:sp>
                <p:nvSpPr>
                  <p:cNvPr id="1874" name="Line"/>
                  <p:cNvSpPr/>
                  <p:nvPr/>
                </p:nvSpPr>
                <p:spPr>
                  <a:xfrm flipH="1">
                    <a:off x="17859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75" name="Line"/>
                  <p:cNvSpPr/>
                  <p:nvPr/>
                </p:nvSpPr>
                <p:spPr>
                  <a:xfrm flipH="1">
                    <a:off x="8774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76" name="Line"/>
                  <p:cNvSpPr/>
                  <p:nvPr/>
                </p:nvSpPr>
                <p:spPr>
                  <a:xfrm flipH="1">
                    <a:off x="4511413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77" name="Line"/>
                  <p:cNvSpPr/>
                  <p:nvPr/>
                </p:nvSpPr>
                <p:spPr>
                  <a:xfrm flipH="1">
                    <a:off x="2694411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78" name="Line"/>
                  <p:cNvSpPr/>
                  <p:nvPr/>
                </p:nvSpPr>
                <p:spPr>
                  <a:xfrm flipH="1">
                    <a:off x="3602912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79" name="Line"/>
                  <p:cNvSpPr/>
                  <p:nvPr/>
                </p:nvSpPr>
                <p:spPr>
                  <a:xfrm>
                    <a:off x="0" y="95516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80" name="Line"/>
                  <p:cNvSpPr/>
                  <p:nvPr/>
                </p:nvSpPr>
                <p:spPr>
                  <a:xfrm>
                    <a:off x="14858" y="1826611"/>
                    <a:ext cx="530062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81" name="Line"/>
                  <p:cNvSpPr/>
                  <p:nvPr/>
                </p:nvSpPr>
                <p:spPr>
                  <a:xfrm>
                    <a:off x="0" y="269805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82" name="Line"/>
                  <p:cNvSpPr/>
                  <p:nvPr/>
                </p:nvSpPr>
                <p:spPr>
                  <a:xfrm>
                    <a:off x="0" y="3569501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883" name="Line"/>
                  <p:cNvSpPr/>
                  <p:nvPr/>
                </p:nvSpPr>
                <p:spPr>
                  <a:xfrm>
                    <a:off x="5304" y="4440947"/>
                    <a:ext cx="5357943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  <p:sp>
            <p:nvSpPr>
              <p:cNvPr id="1886" name="Line"/>
              <p:cNvSpPr/>
              <p:nvPr/>
            </p:nvSpPr>
            <p:spPr>
              <a:xfrm flipH="1" flipV="1">
                <a:off x="721832" y="810263"/>
                <a:ext cx="560201" cy="581540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887" name="Line"/>
              <p:cNvSpPr/>
              <p:nvPr/>
            </p:nvSpPr>
            <p:spPr>
              <a:xfrm flipH="1" flipV="1">
                <a:off x="1072909" y="408265"/>
                <a:ext cx="5543177" cy="846818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908" name="Group"/>
              <p:cNvGrpSpPr/>
              <p:nvPr/>
            </p:nvGrpSpPr>
            <p:grpSpPr>
              <a:xfrm>
                <a:off x="718286" y="407647"/>
                <a:ext cx="359157" cy="404411"/>
                <a:chOff x="0" y="0"/>
                <a:chExt cx="359156" cy="404409"/>
              </a:xfrm>
            </p:grpSpPr>
            <p:sp>
              <p:nvSpPr>
                <p:cNvPr id="1888" name="Rectangle"/>
                <p:cNvSpPr/>
                <p:nvPr/>
              </p:nvSpPr>
              <p:spPr>
                <a:xfrm>
                  <a:off x="941" y="0"/>
                  <a:ext cx="357274" cy="404410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889" name="Rectangle"/>
                <p:cNvSpPr/>
                <p:nvPr/>
              </p:nvSpPr>
              <p:spPr>
                <a:xfrm>
                  <a:off x="242950" y="198572"/>
                  <a:ext cx="114644" cy="196545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890" name="Rectangle"/>
                <p:cNvSpPr/>
                <p:nvPr/>
              </p:nvSpPr>
              <p:spPr>
                <a:xfrm>
                  <a:off x="301834" y="3764"/>
                  <a:ext cx="57323" cy="13103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891" name="Rectangle"/>
                <p:cNvSpPr/>
                <p:nvPr/>
              </p:nvSpPr>
              <p:spPr>
                <a:xfrm>
                  <a:off x="8929" y="267687"/>
                  <a:ext cx="171788" cy="13242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892" name="Square"/>
                <p:cNvSpPr/>
                <p:nvPr/>
              </p:nvSpPr>
              <p:spPr>
                <a:xfrm>
                  <a:off x="183172" y="3764"/>
                  <a:ext cx="57322" cy="6551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893" name="Rectangle"/>
                <p:cNvSpPr/>
                <p:nvPr/>
              </p:nvSpPr>
              <p:spPr>
                <a:xfrm>
                  <a:off x="569" y="4434"/>
                  <a:ext cx="115428" cy="12969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907" name="Group"/>
                <p:cNvGrpSpPr/>
                <p:nvPr/>
              </p:nvGrpSpPr>
              <p:grpSpPr>
                <a:xfrm>
                  <a:off x="0" y="0"/>
                  <a:ext cx="357274" cy="404410"/>
                  <a:chOff x="0" y="0"/>
                  <a:chExt cx="357273" cy="404409"/>
                </a:xfrm>
              </p:grpSpPr>
              <p:sp>
                <p:nvSpPr>
                  <p:cNvPr id="1894" name="Rectangle"/>
                  <p:cNvSpPr/>
                  <p:nvPr/>
                </p:nvSpPr>
                <p:spPr>
                  <a:xfrm>
                    <a:off x="0" y="0"/>
                    <a:ext cx="357274" cy="404410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1906" name="Group"/>
                  <p:cNvGrpSpPr/>
                  <p:nvPr/>
                </p:nvGrpSpPr>
                <p:grpSpPr>
                  <a:xfrm>
                    <a:off x="0" y="4789"/>
                    <a:ext cx="357274" cy="393090"/>
                    <a:chOff x="0" y="0"/>
                    <a:chExt cx="357273" cy="393088"/>
                  </a:xfrm>
                </p:grpSpPr>
                <p:sp>
                  <p:nvSpPr>
                    <p:cNvPr id="1895" name="Rectangle"/>
                    <p:cNvSpPr/>
                    <p:nvPr/>
                  </p:nvSpPr>
                  <p:spPr>
                    <a:xfrm>
                      <a:off x="1960" y="0"/>
                      <a:ext cx="355314" cy="393089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96" name="Line"/>
                    <p:cNvSpPr/>
                    <p:nvPr/>
                  </p:nvSpPr>
                  <p:spPr>
                    <a:xfrm flipH="1">
                      <a:off x="118717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97" name="Line"/>
                    <p:cNvSpPr/>
                    <p:nvPr/>
                  </p:nvSpPr>
                  <p:spPr>
                    <a:xfrm flipH="1">
                      <a:off x="57818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98" name="Line"/>
                    <p:cNvSpPr/>
                    <p:nvPr/>
                  </p:nvSpPr>
                  <p:spPr>
                    <a:xfrm flipH="1">
                      <a:off x="301414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899" name="Line"/>
                    <p:cNvSpPr/>
                    <p:nvPr/>
                  </p:nvSpPr>
                  <p:spPr>
                    <a:xfrm flipH="1">
                      <a:off x="179616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0" name="Line"/>
                    <p:cNvSpPr/>
                    <p:nvPr/>
                  </p:nvSpPr>
                  <p:spPr>
                    <a:xfrm flipH="1">
                      <a:off x="240515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1" name="Line"/>
                    <p:cNvSpPr/>
                    <p:nvPr/>
                  </p:nvSpPr>
                  <p:spPr>
                    <a:xfrm>
                      <a:off x="0" y="6779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2" name="Line"/>
                    <p:cNvSpPr/>
                    <p:nvPr/>
                  </p:nvSpPr>
                  <p:spPr>
                    <a:xfrm>
                      <a:off x="0" y="13334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3" name="Line"/>
                    <p:cNvSpPr/>
                    <p:nvPr/>
                  </p:nvSpPr>
                  <p:spPr>
                    <a:xfrm>
                      <a:off x="0" y="19890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4" name="Line"/>
                    <p:cNvSpPr/>
                    <p:nvPr/>
                  </p:nvSpPr>
                  <p:spPr>
                    <a:xfrm>
                      <a:off x="0" y="26445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1905" name="Line"/>
                    <p:cNvSpPr/>
                    <p:nvPr/>
                  </p:nvSpPr>
                  <p:spPr>
                    <a:xfrm>
                      <a:off x="0" y="33001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</p:grpSp>
      </p:grpSp>
      <p:grpSp>
        <p:nvGrpSpPr>
          <p:cNvPr id="2004" name="Group"/>
          <p:cNvGrpSpPr/>
          <p:nvPr/>
        </p:nvGrpSpPr>
        <p:grpSpPr>
          <a:xfrm>
            <a:off x="3413820" y="4667536"/>
            <a:ext cx="7063680" cy="7208949"/>
            <a:chOff x="0" y="0"/>
            <a:chExt cx="7063678" cy="7208947"/>
          </a:xfrm>
        </p:grpSpPr>
        <p:sp>
          <p:nvSpPr>
            <p:cNvPr id="1911" name="Rectangle"/>
            <p:cNvSpPr/>
            <p:nvPr/>
          </p:nvSpPr>
          <p:spPr>
            <a:xfrm>
              <a:off x="442278" y="57353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2" name="Line"/>
            <p:cNvSpPr/>
            <p:nvPr/>
          </p:nvSpPr>
          <p:spPr>
            <a:xfrm flipV="1">
              <a:off x="42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3" name="Line"/>
            <p:cNvSpPr/>
            <p:nvPr/>
          </p:nvSpPr>
          <p:spPr>
            <a:xfrm flipV="1">
              <a:off x="78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4" name="Line"/>
            <p:cNvSpPr/>
            <p:nvPr/>
          </p:nvSpPr>
          <p:spPr>
            <a:xfrm flipV="1">
              <a:off x="113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5" name="Line"/>
            <p:cNvSpPr/>
            <p:nvPr/>
          </p:nvSpPr>
          <p:spPr>
            <a:xfrm flipV="1">
              <a:off x="149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6" name="Line"/>
            <p:cNvSpPr/>
            <p:nvPr/>
          </p:nvSpPr>
          <p:spPr>
            <a:xfrm flipV="1">
              <a:off x="185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7" name="Line"/>
            <p:cNvSpPr/>
            <p:nvPr/>
          </p:nvSpPr>
          <p:spPr>
            <a:xfrm flipV="1">
              <a:off x="220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8" name="Line"/>
            <p:cNvSpPr/>
            <p:nvPr/>
          </p:nvSpPr>
          <p:spPr>
            <a:xfrm flipV="1">
              <a:off x="256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9" name="Line"/>
            <p:cNvSpPr/>
            <p:nvPr/>
          </p:nvSpPr>
          <p:spPr>
            <a:xfrm flipV="1">
              <a:off x="292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0" name="Line"/>
            <p:cNvSpPr/>
            <p:nvPr/>
          </p:nvSpPr>
          <p:spPr>
            <a:xfrm flipV="1">
              <a:off x="327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1" name="Line"/>
            <p:cNvSpPr/>
            <p:nvPr/>
          </p:nvSpPr>
          <p:spPr>
            <a:xfrm flipV="1">
              <a:off x="363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2" name="Line"/>
            <p:cNvSpPr/>
            <p:nvPr/>
          </p:nvSpPr>
          <p:spPr>
            <a:xfrm flipV="1">
              <a:off x="399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3" name="Line"/>
            <p:cNvSpPr/>
            <p:nvPr/>
          </p:nvSpPr>
          <p:spPr>
            <a:xfrm flipV="1">
              <a:off x="434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4" name="Line"/>
            <p:cNvSpPr/>
            <p:nvPr/>
          </p:nvSpPr>
          <p:spPr>
            <a:xfrm flipV="1">
              <a:off x="470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5" name="Line"/>
            <p:cNvSpPr/>
            <p:nvPr/>
          </p:nvSpPr>
          <p:spPr>
            <a:xfrm flipV="1">
              <a:off x="506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6" name="Line"/>
            <p:cNvSpPr/>
            <p:nvPr/>
          </p:nvSpPr>
          <p:spPr>
            <a:xfrm flipV="1">
              <a:off x="541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7" name="Line"/>
            <p:cNvSpPr/>
            <p:nvPr/>
          </p:nvSpPr>
          <p:spPr>
            <a:xfrm flipV="1">
              <a:off x="577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8" name="Line"/>
            <p:cNvSpPr/>
            <p:nvPr/>
          </p:nvSpPr>
          <p:spPr>
            <a:xfrm>
              <a:off x="419991" y="2195849"/>
              <a:ext cx="53542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9" name="Line"/>
            <p:cNvSpPr/>
            <p:nvPr/>
          </p:nvSpPr>
          <p:spPr>
            <a:xfrm>
              <a:off x="419991" y="56526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0" name="Line"/>
            <p:cNvSpPr/>
            <p:nvPr/>
          </p:nvSpPr>
          <p:spPr>
            <a:xfrm>
              <a:off x="419991" y="260349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1" name="Line"/>
            <p:cNvSpPr/>
            <p:nvPr/>
          </p:nvSpPr>
          <p:spPr>
            <a:xfrm>
              <a:off x="419991" y="341879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2" name="Line"/>
            <p:cNvSpPr/>
            <p:nvPr/>
          </p:nvSpPr>
          <p:spPr>
            <a:xfrm>
              <a:off x="419991" y="504938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3" name="Line"/>
            <p:cNvSpPr/>
            <p:nvPr/>
          </p:nvSpPr>
          <p:spPr>
            <a:xfrm>
              <a:off x="419991" y="5864676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4" name="Line"/>
            <p:cNvSpPr/>
            <p:nvPr/>
          </p:nvSpPr>
          <p:spPr>
            <a:xfrm>
              <a:off x="419991" y="627232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5" name="Line"/>
            <p:cNvSpPr/>
            <p:nvPr/>
          </p:nvSpPr>
          <p:spPr>
            <a:xfrm>
              <a:off x="419991" y="423408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6" name="Line"/>
            <p:cNvSpPr/>
            <p:nvPr/>
          </p:nvSpPr>
          <p:spPr>
            <a:xfrm>
              <a:off x="419991" y="545702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7" name="Line"/>
            <p:cNvSpPr/>
            <p:nvPr/>
          </p:nvSpPr>
          <p:spPr>
            <a:xfrm>
              <a:off x="419991" y="464173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8" name="Line"/>
            <p:cNvSpPr/>
            <p:nvPr/>
          </p:nvSpPr>
          <p:spPr>
            <a:xfrm>
              <a:off x="419991" y="382643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39" name="Line"/>
            <p:cNvSpPr/>
            <p:nvPr/>
          </p:nvSpPr>
          <p:spPr>
            <a:xfrm>
              <a:off x="419991" y="1380555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0" name="Line"/>
            <p:cNvSpPr/>
            <p:nvPr/>
          </p:nvSpPr>
          <p:spPr>
            <a:xfrm>
              <a:off x="419991" y="301114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1" name="Line"/>
            <p:cNvSpPr/>
            <p:nvPr/>
          </p:nvSpPr>
          <p:spPr>
            <a:xfrm>
              <a:off x="419991" y="97290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2" name="Line"/>
            <p:cNvSpPr/>
            <p:nvPr/>
          </p:nvSpPr>
          <p:spPr>
            <a:xfrm>
              <a:off x="419991" y="178820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3" name="Line"/>
            <p:cNvSpPr/>
            <p:nvPr/>
          </p:nvSpPr>
          <p:spPr>
            <a:xfrm>
              <a:off x="419991" y="669089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4" name="Rectangle"/>
            <p:cNvSpPr/>
            <p:nvPr/>
          </p:nvSpPr>
          <p:spPr>
            <a:xfrm>
              <a:off x="1148192" y="2612596"/>
              <a:ext cx="343929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5" name="Rectangle"/>
            <p:cNvSpPr/>
            <p:nvPr/>
          </p:nvSpPr>
          <p:spPr>
            <a:xfrm>
              <a:off x="785500" y="4239546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6" name="Rectangle"/>
            <p:cNvSpPr/>
            <p:nvPr/>
          </p:nvSpPr>
          <p:spPr>
            <a:xfrm>
              <a:off x="2929932" y="978367"/>
              <a:ext cx="343930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7" name="Rectangle"/>
            <p:cNvSpPr/>
            <p:nvPr/>
          </p:nvSpPr>
          <p:spPr>
            <a:xfrm>
              <a:off x="5066748" y="98200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8" name="Rectangle"/>
            <p:cNvSpPr/>
            <p:nvPr/>
          </p:nvSpPr>
          <p:spPr>
            <a:xfrm>
              <a:off x="791525" y="6283244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9" name="Rectangle"/>
            <p:cNvSpPr/>
            <p:nvPr/>
          </p:nvSpPr>
          <p:spPr>
            <a:xfrm>
              <a:off x="2571674" y="6277784"/>
              <a:ext cx="343929" cy="40400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0" name="Rectangle"/>
            <p:cNvSpPr/>
            <p:nvPr/>
          </p:nvSpPr>
          <p:spPr>
            <a:xfrm>
              <a:off x="4351823" y="5870136"/>
              <a:ext cx="353483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1" name="Rectangle"/>
            <p:cNvSpPr/>
            <p:nvPr/>
          </p:nvSpPr>
          <p:spPr>
            <a:xfrm>
              <a:off x="3288191" y="423772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2" name="Rectangle"/>
            <p:cNvSpPr/>
            <p:nvPr/>
          </p:nvSpPr>
          <p:spPr>
            <a:xfrm>
              <a:off x="5069933" y="4237726"/>
              <a:ext cx="343930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3" name="Rectangle"/>
            <p:cNvSpPr/>
            <p:nvPr/>
          </p:nvSpPr>
          <p:spPr>
            <a:xfrm>
              <a:off x="2566101" y="1793662"/>
              <a:ext cx="353483" cy="39308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4" name="Rectangle"/>
            <p:cNvSpPr/>
            <p:nvPr/>
          </p:nvSpPr>
          <p:spPr>
            <a:xfrm>
              <a:off x="1143415" y="5060301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5" name="Rectangle"/>
            <p:cNvSpPr/>
            <p:nvPr/>
          </p:nvSpPr>
          <p:spPr>
            <a:xfrm>
              <a:off x="4711911" y="2200399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6" name="Rectangle"/>
            <p:cNvSpPr/>
            <p:nvPr/>
          </p:nvSpPr>
          <p:spPr>
            <a:xfrm>
              <a:off x="3996748" y="3830079"/>
              <a:ext cx="343930" cy="40400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7" name="Rectangle"/>
            <p:cNvSpPr/>
            <p:nvPr/>
          </p:nvSpPr>
          <p:spPr>
            <a:xfrm>
              <a:off x="2566101" y="2612596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8" name="Rectangle"/>
            <p:cNvSpPr/>
            <p:nvPr/>
          </p:nvSpPr>
          <p:spPr>
            <a:xfrm>
              <a:off x="2658935" y="2617146"/>
              <a:ext cx="251095" cy="376710"/>
            </a:xfrm>
            <a:prstGeom prst="rect">
              <a:avLst/>
            </a:prstGeom>
            <a:solidFill>
              <a:srgbClr val="D6D6D6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59" name="Line"/>
            <p:cNvSpPr/>
            <p:nvPr/>
          </p:nvSpPr>
          <p:spPr>
            <a:xfrm flipH="1" flipV="1">
              <a:off x="1141824" y="1375523"/>
              <a:ext cx="560200" cy="581540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60" name="Line"/>
            <p:cNvSpPr/>
            <p:nvPr/>
          </p:nvSpPr>
          <p:spPr>
            <a:xfrm flipH="1" flipV="1">
              <a:off x="1492900" y="973524"/>
              <a:ext cx="5543178" cy="846818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1981" name="Group"/>
            <p:cNvGrpSpPr/>
            <p:nvPr/>
          </p:nvGrpSpPr>
          <p:grpSpPr>
            <a:xfrm>
              <a:off x="1138278" y="972907"/>
              <a:ext cx="359157" cy="404411"/>
              <a:chOff x="0" y="0"/>
              <a:chExt cx="359156" cy="404409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941" y="0"/>
                <a:ext cx="357274" cy="404410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62" name="Rectangle"/>
              <p:cNvSpPr/>
              <p:nvPr/>
            </p:nvSpPr>
            <p:spPr>
              <a:xfrm>
                <a:off x="242950" y="198572"/>
                <a:ext cx="114644" cy="196545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63" name="Rectangle"/>
              <p:cNvSpPr/>
              <p:nvPr/>
            </p:nvSpPr>
            <p:spPr>
              <a:xfrm>
                <a:off x="301834" y="3764"/>
                <a:ext cx="57323" cy="13103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64" name="Rectangle"/>
              <p:cNvSpPr/>
              <p:nvPr/>
            </p:nvSpPr>
            <p:spPr>
              <a:xfrm>
                <a:off x="8929" y="267687"/>
                <a:ext cx="171788" cy="13242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65" name="Square"/>
              <p:cNvSpPr/>
              <p:nvPr/>
            </p:nvSpPr>
            <p:spPr>
              <a:xfrm>
                <a:off x="183172" y="3764"/>
                <a:ext cx="57322" cy="6551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1966" name="Rectangle"/>
              <p:cNvSpPr/>
              <p:nvPr/>
            </p:nvSpPr>
            <p:spPr>
              <a:xfrm>
                <a:off x="569" y="4434"/>
                <a:ext cx="115428" cy="12969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980" name="Group"/>
              <p:cNvGrpSpPr/>
              <p:nvPr/>
            </p:nvGrpSpPr>
            <p:grpSpPr>
              <a:xfrm>
                <a:off x="0" y="0"/>
                <a:ext cx="357274" cy="404410"/>
                <a:chOff x="0" y="0"/>
                <a:chExt cx="357273" cy="404409"/>
              </a:xfrm>
            </p:grpSpPr>
            <p:sp>
              <p:nvSpPr>
                <p:cNvPr id="1967" name="Rectangle"/>
                <p:cNvSpPr/>
                <p:nvPr/>
              </p:nvSpPr>
              <p:spPr>
                <a:xfrm>
                  <a:off x="0" y="0"/>
                  <a:ext cx="357274" cy="404410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1979" name="Group"/>
                <p:cNvGrpSpPr/>
                <p:nvPr/>
              </p:nvGrpSpPr>
              <p:grpSpPr>
                <a:xfrm>
                  <a:off x="0" y="4789"/>
                  <a:ext cx="357274" cy="393090"/>
                  <a:chOff x="0" y="0"/>
                  <a:chExt cx="357273" cy="393088"/>
                </a:xfrm>
              </p:grpSpPr>
              <p:sp>
                <p:nvSpPr>
                  <p:cNvPr id="1968" name="Rectangle"/>
                  <p:cNvSpPr/>
                  <p:nvPr/>
                </p:nvSpPr>
                <p:spPr>
                  <a:xfrm>
                    <a:off x="1960" y="0"/>
                    <a:ext cx="355314" cy="393089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69" name="Line"/>
                  <p:cNvSpPr/>
                  <p:nvPr/>
                </p:nvSpPr>
                <p:spPr>
                  <a:xfrm flipH="1">
                    <a:off x="118717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0" name="Line"/>
                  <p:cNvSpPr/>
                  <p:nvPr/>
                </p:nvSpPr>
                <p:spPr>
                  <a:xfrm flipH="1">
                    <a:off x="57818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1" name="Line"/>
                  <p:cNvSpPr/>
                  <p:nvPr/>
                </p:nvSpPr>
                <p:spPr>
                  <a:xfrm flipH="1">
                    <a:off x="301414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2" name="Line"/>
                  <p:cNvSpPr/>
                  <p:nvPr/>
                </p:nvSpPr>
                <p:spPr>
                  <a:xfrm flipH="1">
                    <a:off x="179616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3" name="Line"/>
                  <p:cNvSpPr/>
                  <p:nvPr/>
                </p:nvSpPr>
                <p:spPr>
                  <a:xfrm flipH="1">
                    <a:off x="240515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4" name="Line"/>
                  <p:cNvSpPr/>
                  <p:nvPr/>
                </p:nvSpPr>
                <p:spPr>
                  <a:xfrm>
                    <a:off x="0" y="6779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5" name="Line"/>
                  <p:cNvSpPr/>
                  <p:nvPr/>
                </p:nvSpPr>
                <p:spPr>
                  <a:xfrm>
                    <a:off x="0" y="13334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6" name="Line"/>
                  <p:cNvSpPr/>
                  <p:nvPr/>
                </p:nvSpPr>
                <p:spPr>
                  <a:xfrm>
                    <a:off x="0" y="19890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7" name="Line"/>
                  <p:cNvSpPr/>
                  <p:nvPr/>
                </p:nvSpPr>
                <p:spPr>
                  <a:xfrm>
                    <a:off x="0" y="26445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78" name="Line"/>
                  <p:cNvSpPr/>
                  <p:nvPr/>
                </p:nvSpPr>
                <p:spPr>
                  <a:xfrm>
                    <a:off x="0" y="33001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  <p:sp>
          <p:nvSpPr>
            <p:cNvPr id="1982" name="Circle"/>
            <p:cNvSpPr/>
            <p:nvPr/>
          </p:nvSpPr>
          <p:spPr>
            <a:xfrm>
              <a:off x="0" y="0"/>
              <a:ext cx="3291417" cy="3291417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003" name="Group"/>
            <p:cNvGrpSpPr/>
            <p:nvPr/>
          </p:nvGrpSpPr>
          <p:grpSpPr>
            <a:xfrm>
              <a:off x="1700432" y="1824269"/>
              <a:ext cx="5363247" cy="5384679"/>
              <a:chOff x="0" y="0"/>
              <a:chExt cx="5363246" cy="5384677"/>
            </a:xfrm>
          </p:grpSpPr>
          <p:sp>
            <p:nvSpPr>
              <p:cNvPr id="1983" name="Rectangle"/>
              <p:cNvSpPr/>
              <p:nvPr/>
            </p:nvSpPr>
            <p:spPr>
              <a:xfrm>
                <a:off x="5126" y="12294"/>
                <a:ext cx="5327696" cy="5360090"/>
              </a:xfrm>
              <a:prstGeom prst="rect">
                <a:avLst/>
              </a:prstGeom>
              <a:solidFill>
                <a:srgbClr val="D6D6D6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1991" name="Group"/>
              <p:cNvGrpSpPr/>
              <p:nvPr/>
            </p:nvGrpSpPr>
            <p:grpSpPr>
              <a:xfrm>
                <a:off x="-1" y="-1"/>
                <a:ext cx="5351939" cy="5384679"/>
                <a:chOff x="0" y="0"/>
                <a:chExt cx="5351937" cy="5384677"/>
              </a:xfrm>
            </p:grpSpPr>
            <p:grpSp>
              <p:nvGrpSpPr>
                <p:cNvPr id="1989" name="Group"/>
                <p:cNvGrpSpPr/>
                <p:nvPr/>
              </p:nvGrpSpPr>
              <p:grpSpPr>
                <a:xfrm>
                  <a:off x="-1" y="0"/>
                  <a:ext cx="5351939" cy="5358796"/>
                  <a:chOff x="0" y="0"/>
                  <a:chExt cx="5351937" cy="5358795"/>
                </a:xfrm>
              </p:grpSpPr>
              <p:sp>
                <p:nvSpPr>
                  <p:cNvPr id="1984" name="Rectangle"/>
                  <p:cNvSpPr/>
                  <p:nvPr/>
                </p:nvSpPr>
                <p:spPr>
                  <a:xfrm>
                    <a:off x="3585050" y="2735169"/>
                    <a:ext cx="1766874" cy="262362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85" name="Rectangle"/>
                  <p:cNvSpPr/>
                  <p:nvPr/>
                </p:nvSpPr>
                <p:spPr>
                  <a:xfrm>
                    <a:off x="4498327" y="15339"/>
                    <a:ext cx="853611" cy="182968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86" name="Rectangle"/>
                  <p:cNvSpPr/>
                  <p:nvPr/>
                </p:nvSpPr>
                <p:spPr>
                  <a:xfrm>
                    <a:off x="33748" y="3590842"/>
                    <a:ext cx="2647579" cy="1760309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87" name="Rectangle"/>
                  <p:cNvSpPr/>
                  <p:nvPr/>
                </p:nvSpPr>
                <p:spPr>
                  <a:xfrm>
                    <a:off x="2701023" y="0"/>
                    <a:ext cx="883438" cy="957202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1988" name="Rectangle"/>
                  <p:cNvSpPr/>
                  <p:nvPr/>
                </p:nvSpPr>
                <p:spPr>
                  <a:xfrm>
                    <a:off x="0" y="24238"/>
                    <a:ext cx="1778952" cy="1830343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1990" name="Rectangle"/>
                <p:cNvSpPr/>
                <p:nvPr/>
              </p:nvSpPr>
              <p:spPr>
                <a:xfrm>
                  <a:off x="6550" y="8726"/>
                  <a:ext cx="5329863" cy="537595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002" name="Group"/>
              <p:cNvGrpSpPr/>
              <p:nvPr/>
            </p:nvGrpSpPr>
            <p:grpSpPr>
              <a:xfrm>
                <a:off x="-1" y="19863"/>
                <a:ext cx="5363248" cy="5344952"/>
                <a:chOff x="0" y="0"/>
                <a:chExt cx="5363246" cy="5344950"/>
              </a:xfrm>
            </p:grpSpPr>
            <p:sp>
              <p:nvSpPr>
                <p:cNvPr id="1992" name="Line"/>
                <p:cNvSpPr/>
                <p:nvPr/>
              </p:nvSpPr>
              <p:spPr>
                <a:xfrm flipH="1">
                  <a:off x="17859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3" name="Line"/>
                <p:cNvSpPr/>
                <p:nvPr/>
              </p:nvSpPr>
              <p:spPr>
                <a:xfrm flipH="1">
                  <a:off x="8774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4" name="Line"/>
                <p:cNvSpPr/>
                <p:nvPr/>
              </p:nvSpPr>
              <p:spPr>
                <a:xfrm flipH="1">
                  <a:off x="4511413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5" name="Line"/>
                <p:cNvSpPr/>
                <p:nvPr/>
              </p:nvSpPr>
              <p:spPr>
                <a:xfrm flipH="1">
                  <a:off x="2694411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6" name="Line"/>
                <p:cNvSpPr/>
                <p:nvPr/>
              </p:nvSpPr>
              <p:spPr>
                <a:xfrm flipH="1">
                  <a:off x="3602912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7" name="Line"/>
                <p:cNvSpPr/>
                <p:nvPr/>
              </p:nvSpPr>
              <p:spPr>
                <a:xfrm>
                  <a:off x="0" y="95516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8" name="Line"/>
                <p:cNvSpPr/>
                <p:nvPr/>
              </p:nvSpPr>
              <p:spPr>
                <a:xfrm>
                  <a:off x="14858" y="1826611"/>
                  <a:ext cx="530062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1999" name="Line"/>
                <p:cNvSpPr/>
                <p:nvPr/>
              </p:nvSpPr>
              <p:spPr>
                <a:xfrm>
                  <a:off x="0" y="269805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000" name="Line"/>
                <p:cNvSpPr/>
                <p:nvPr/>
              </p:nvSpPr>
              <p:spPr>
                <a:xfrm>
                  <a:off x="0" y="3569501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001" name="Line"/>
                <p:cNvSpPr/>
                <p:nvPr/>
              </p:nvSpPr>
              <p:spPr>
                <a:xfrm>
                  <a:off x="5304" y="4440947"/>
                  <a:ext cx="5357943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</p:grpSp>
      <p:sp>
        <p:nvSpPr>
          <p:cNvPr id="2005" name="Triangle"/>
          <p:cNvSpPr/>
          <p:nvPr/>
        </p:nvSpPr>
        <p:spPr>
          <a:xfrm flipH="1">
            <a:off x="5090483" y="6531751"/>
            <a:ext cx="1785938" cy="1785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6" name="Triangle"/>
          <p:cNvSpPr/>
          <p:nvPr/>
        </p:nvSpPr>
        <p:spPr>
          <a:xfrm flipH="1">
            <a:off x="7804952" y="6549969"/>
            <a:ext cx="898696" cy="898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7" name="Triangle"/>
          <p:cNvSpPr/>
          <p:nvPr/>
        </p:nvSpPr>
        <p:spPr>
          <a:xfrm flipH="1">
            <a:off x="5090483" y="10081354"/>
            <a:ext cx="2702432" cy="1758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8" name="Triangle"/>
          <p:cNvSpPr/>
          <p:nvPr/>
        </p:nvSpPr>
        <p:spPr>
          <a:xfrm flipH="1">
            <a:off x="8753755" y="9243410"/>
            <a:ext cx="1673897" cy="261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9" name="Triangle"/>
          <p:cNvSpPr/>
          <p:nvPr/>
        </p:nvSpPr>
        <p:spPr>
          <a:xfrm flipH="1">
            <a:off x="9633200" y="6536002"/>
            <a:ext cx="794452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A9A9A9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0" name="Triangle"/>
          <p:cNvSpPr/>
          <p:nvPr/>
        </p:nvSpPr>
        <p:spPr>
          <a:xfrm flipH="1">
            <a:off x="15174724" y="6527391"/>
            <a:ext cx="1785939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1" name="Triangle"/>
          <p:cNvSpPr/>
          <p:nvPr/>
        </p:nvSpPr>
        <p:spPr>
          <a:xfrm flipH="1">
            <a:off x="17889193" y="6545609"/>
            <a:ext cx="898696" cy="898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2" name="Triangle"/>
          <p:cNvSpPr/>
          <p:nvPr/>
        </p:nvSpPr>
        <p:spPr>
          <a:xfrm flipH="1">
            <a:off x="15263829" y="10094855"/>
            <a:ext cx="2595468" cy="1758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3" name="Triangle"/>
          <p:cNvSpPr/>
          <p:nvPr/>
        </p:nvSpPr>
        <p:spPr>
          <a:xfrm flipH="1">
            <a:off x="18855856" y="9256909"/>
            <a:ext cx="1656038" cy="259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4" name="Triangle"/>
          <p:cNvSpPr/>
          <p:nvPr/>
        </p:nvSpPr>
        <p:spPr>
          <a:xfrm flipH="1">
            <a:off x="19717441" y="6549502"/>
            <a:ext cx="794452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5" name="Before"/>
          <p:cNvSpPr txBox="1"/>
          <p:nvPr/>
        </p:nvSpPr>
        <p:spPr>
          <a:xfrm>
            <a:off x="4245092" y="11860921"/>
            <a:ext cx="2040410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Before</a:t>
            </a:r>
          </a:p>
        </p:txBody>
      </p:sp>
      <p:sp>
        <p:nvSpPr>
          <p:cNvPr id="2016" name="After"/>
          <p:cNvSpPr txBox="1"/>
          <p:nvPr/>
        </p:nvSpPr>
        <p:spPr>
          <a:xfrm>
            <a:off x="14404682" y="11860921"/>
            <a:ext cx="172031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After</a:t>
            </a:r>
          </a:p>
        </p:txBody>
      </p:sp>
      <p:grpSp>
        <p:nvGrpSpPr>
          <p:cNvPr id="2027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2017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2018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2019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2020" name="Humongous Objects"/>
            <p:cNvSpPr txBox="1"/>
            <p:nvPr/>
          </p:nvSpPr>
          <p:spPr>
            <a:xfrm>
              <a:off x="669306" y="1122694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2021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2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3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4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5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6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Appendix 6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6d</a:t>
            </a:r>
          </a:p>
        </p:txBody>
      </p:sp>
      <p:sp>
        <p:nvSpPr>
          <p:cNvPr id="20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1" name="G1GC Young Collection - Concurrent Marking - Overview"/>
          <p:cNvSpPr txBox="1"/>
          <p:nvPr/>
        </p:nvSpPr>
        <p:spPr>
          <a:xfrm>
            <a:off x="3667490" y="1536322"/>
            <a:ext cx="17084738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Concurrent Marking - Overview</a:t>
            </a:r>
          </a:p>
        </p:txBody>
      </p:sp>
      <p:pic>
        <p:nvPicPr>
          <p:cNvPr id="20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3382" y="2536031"/>
            <a:ext cx="3053954" cy="2290466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20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2034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grpSp>
        <p:nvGrpSpPr>
          <p:cNvPr id="2045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2035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2036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2037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2038" name="Humongous Objects"/>
            <p:cNvSpPr txBox="1"/>
            <p:nvPr/>
          </p:nvSpPr>
          <p:spPr>
            <a:xfrm>
              <a:off x="669306" y="1176272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2039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0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1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2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3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4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  <p:sp>
        <p:nvSpPr>
          <p:cNvPr id="2046" name="Circle"/>
          <p:cNvSpPr/>
          <p:nvPr/>
        </p:nvSpPr>
        <p:spPr>
          <a:xfrm>
            <a:off x="6805630" y="3198391"/>
            <a:ext cx="9748093" cy="9748093"/>
          </a:xfrm>
          <a:prstGeom prst="ellipse">
            <a:avLst/>
          </a:prstGeom>
          <a:ln w="63500">
            <a:solidFill>
              <a:srgbClr val="434343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118" name="Group"/>
          <p:cNvGrpSpPr/>
          <p:nvPr/>
        </p:nvGrpSpPr>
        <p:grpSpPr>
          <a:xfrm>
            <a:off x="8357832" y="4750593"/>
            <a:ext cx="6643688" cy="6643689"/>
            <a:chOff x="0" y="0"/>
            <a:chExt cx="6643687" cy="6643687"/>
          </a:xfrm>
        </p:grpSpPr>
        <p:sp>
          <p:nvSpPr>
            <p:cNvPr id="2047" name="Square"/>
            <p:cNvSpPr/>
            <p:nvPr/>
          </p:nvSpPr>
          <p:spPr>
            <a:xfrm>
              <a:off x="0" y="-1"/>
              <a:ext cx="6638029" cy="6643689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8" name="Square"/>
            <p:cNvSpPr/>
            <p:nvPr/>
          </p:nvSpPr>
          <p:spPr>
            <a:xfrm>
              <a:off x="2660875" y="6178290"/>
              <a:ext cx="449991" cy="44943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49" name="Line"/>
            <p:cNvSpPr/>
            <p:nvPr/>
          </p:nvSpPr>
          <p:spPr>
            <a:xfrm flipV="1">
              <a:off x="1224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0" name="Line"/>
            <p:cNvSpPr/>
            <p:nvPr/>
          </p:nvSpPr>
          <p:spPr>
            <a:xfrm flipV="1">
              <a:off x="454342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1" name="Line"/>
            <p:cNvSpPr/>
            <p:nvPr/>
          </p:nvSpPr>
          <p:spPr>
            <a:xfrm flipV="1">
              <a:off x="896437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2" name="Line"/>
            <p:cNvSpPr/>
            <p:nvPr/>
          </p:nvSpPr>
          <p:spPr>
            <a:xfrm flipV="1">
              <a:off x="1338534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3" name="Line"/>
            <p:cNvSpPr/>
            <p:nvPr/>
          </p:nvSpPr>
          <p:spPr>
            <a:xfrm flipV="1">
              <a:off x="1780630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4" name="Line"/>
            <p:cNvSpPr/>
            <p:nvPr/>
          </p:nvSpPr>
          <p:spPr>
            <a:xfrm flipV="1">
              <a:off x="222272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5" name="Line"/>
            <p:cNvSpPr/>
            <p:nvPr/>
          </p:nvSpPr>
          <p:spPr>
            <a:xfrm flipV="1">
              <a:off x="2664822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6" name="Line"/>
            <p:cNvSpPr/>
            <p:nvPr/>
          </p:nvSpPr>
          <p:spPr>
            <a:xfrm flipV="1">
              <a:off x="3106918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7" name="Line"/>
            <p:cNvSpPr/>
            <p:nvPr/>
          </p:nvSpPr>
          <p:spPr>
            <a:xfrm flipV="1">
              <a:off x="3549014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8" name="Line"/>
            <p:cNvSpPr/>
            <p:nvPr/>
          </p:nvSpPr>
          <p:spPr>
            <a:xfrm flipV="1">
              <a:off x="3991110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59" name="Line"/>
            <p:cNvSpPr/>
            <p:nvPr/>
          </p:nvSpPr>
          <p:spPr>
            <a:xfrm flipV="1">
              <a:off x="4433206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0" name="Line"/>
            <p:cNvSpPr/>
            <p:nvPr/>
          </p:nvSpPr>
          <p:spPr>
            <a:xfrm flipV="1">
              <a:off x="4875303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1" name="Line"/>
            <p:cNvSpPr/>
            <p:nvPr/>
          </p:nvSpPr>
          <p:spPr>
            <a:xfrm flipV="1">
              <a:off x="5317399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2" name="Line"/>
            <p:cNvSpPr/>
            <p:nvPr/>
          </p:nvSpPr>
          <p:spPr>
            <a:xfrm flipV="1">
              <a:off x="5759495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3" name="Line"/>
            <p:cNvSpPr/>
            <p:nvPr/>
          </p:nvSpPr>
          <p:spPr>
            <a:xfrm flipV="1">
              <a:off x="6201591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4" name="Line"/>
            <p:cNvSpPr/>
            <p:nvPr/>
          </p:nvSpPr>
          <p:spPr>
            <a:xfrm flipV="1">
              <a:off x="6643687" y="12697"/>
              <a:ext cx="1" cy="66284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5" name="Line"/>
            <p:cNvSpPr/>
            <p:nvPr/>
          </p:nvSpPr>
          <p:spPr>
            <a:xfrm>
              <a:off x="5784" y="1768760"/>
              <a:ext cx="663669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6" name="Line"/>
            <p:cNvSpPr/>
            <p:nvPr/>
          </p:nvSpPr>
          <p:spPr>
            <a:xfrm>
              <a:off x="5784" y="2568"/>
              <a:ext cx="663144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7" name="Line"/>
            <p:cNvSpPr/>
            <p:nvPr/>
          </p:nvSpPr>
          <p:spPr>
            <a:xfrm>
              <a:off x="5784" y="2210305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8" name="Line"/>
            <p:cNvSpPr/>
            <p:nvPr/>
          </p:nvSpPr>
          <p:spPr>
            <a:xfrm>
              <a:off x="5784" y="3093393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69" name="Line"/>
            <p:cNvSpPr/>
            <p:nvPr/>
          </p:nvSpPr>
          <p:spPr>
            <a:xfrm>
              <a:off x="5784" y="4859570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0" name="Line"/>
            <p:cNvSpPr/>
            <p:nvPr/>
          </p:nvSpPr>
          <p:spPr>
            <a:xfrm>
              <a:off x="5784" y="5742659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1" name="Line"/>
            <p:cNvSpPr/>
            <p:nvPr/>
          </p:nvSpPr>
          <p:spPr>
            <a:xfrm>
              <a:off x="5784" y="6184203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2" name="Line"/>
            <p:cNvSpPr/>
            <p:nvPr/>
          </p:nvSpPr>
          <p:spPr>
            <a:xfrm>
              <a:off x="5784" y="3976482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3" name="Line"/>
            <p:cNvSpPr/>
            <p:nvPr/>
          </p:nvSpPr>
          <p:spPr>
            <a:xfrm>
              <a:off x="5784" y="5301115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4" name="Line"/>
            <p:cNvSpPr/>
            <p:nvPr/>
          </p:nvSpPr>
          <p:spPr>
            <a:xfrm>
              <a:off x="5784" y="4418026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5" name="Line"/>
            <p:cNvSpPr/>
            <p:nvPr/>
          </p:nvSpPr>
          <p:spPr>
            <a:xfrm>
              <a:off x="5784" y="3534937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6" name="Line"/>
            <p:cNvSpPr/>
            <p:nvPr/>
          </p:nvSpPr>
          <p:spPr>
            <a:xfrm>
              <a:off x="5784" y="885672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7" name="Line"/>
            <p:cNvSpPr/>
            <p:nvPr/>
          </p:nvSpPr>
          <p:spPr>
            <a:xfrm>
              <a:off x="5784" y="2651849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8" name="Line"/>
            <p:cNvSpPr/>
            <p:nvPr/>
          </p:nvSpPr>
          <p:spPr>
            <a:xfrm>
              <a:off x="5784" y="444128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79" name="Line"/>
            <p:cNvSpPr/>
            <p:nvPr/>
          </p:nvSpPr>
          <p:spPr>
            <a:xfrm>
              <a:off x="5784" y="1327216"/>
              <a:ext cx="66366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0" name="Line"/>
            <p:cNvSpPr/>
            <p:nvPr/>
          </p:nvSpPr>
          <p:spPr>
            <a:xfrm>
              <a:off x="5784" y="6637574"/>
              <a:ext cx="663144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1" name="Rectangle"/>
            <p:cNvSpPr/>
            <p:nvPr/>
          </p:nvSpPr>
          <p:spPr>
            <a:xfrm>
              <a:off x="897444" y="2209188"/>
              <a:ext cx="437143" cy="44345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2" name="Rectangle"/>
            <p:cNvSpPr/>
            <p:nvPr/>
          </p:nvSpPr>
          <p:spPr>
            <a:xfrm>
              <a:off x="458715" y="3982396"/>
              <a:ext cx="443437" cy="425775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3" name="Square"/>
            <p:cNvSpPr/>
            <p:nvPr/>
          </p:nvSpPr>
          <p:spPr>
            <a:xfrm>
              <a:off x="3107072" y="442846"/>
              <a:ext cx="442741" cy="438723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4" name="Square"/>
            <p:cNvSpPr/>
            <p:nvPr/>
          </p:nvSpPr>
          <p:spPr>
            <a:xfrm>
              <a:off x="5765415" y="445101"/>
              <a:ext cx="433027" cy="43465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5" name="Square"/>
            <p:cNvSpPr/>
            <p:nvPr/>
          </p:nvSpPr>
          <p:spPr>
            <a:xfrm>
              <a:off x="466183" y="6196030"/>
              <a:ext cx="426308" cy="425776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6" name="Square"/>
            <p:cNvSpPr/>
            <p:nvPr/>
          </p:nvSpPr>
          <p:spPr>
            <a:xfrm>
              <a:off x="4879250" y="5748573"/>
              <a:ext cx="438150" cy="425775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7" name="Square"/>
            <p:cNvSpPr/>
            <p:nvPr/>
          </p:nvSpPr>
          <p:spPr>
            <a:xfrm>
              <a:off x="3550009" y="3980424"/>
              <a:ext cx="437155" cy="43632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8" name="Square"/>
            <p:cNvSpPr/>
            <p:nvPr/>
          </p:nvSpPr>
          <p:spPr>
            <a:xfrm>
              <a:off x="5756584" y="3978403"/>
              <a:ext cx="444811" cy="439301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89" name="Rectangle"/>
            <p:cNvSpPr/>
            <p:nvPr/>
          </p:nvSpPr>
          <p:spPr>
            <a:xfrm>
              <a:off x="2665809" y="1326338"/>
              <a:ext cx="438150" cy="443113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0" name="Square"/>
            <p:cNvSpPr/>
            <p:nvPr/>
          </p:nvSpPr>
          <p:spPr>
            <a:xfrm>
              <a:off x="902359" y="4871398"/>
              <a:ext cx="426308" cy="425775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1" name="Rectangle"/>
            <p:cNvSpPr/>
            <p:nvPr/>
          </p:nvSpPr>
          <p:spPr>
            <a:xfrm>
              <a:off x="5316844" y="1773688"/>
              <a:ext cx="443689" cy="437442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2" name="Square"/>
            <p:cNvSpPr/>
            <p:nvPr/>
          </p:nvSpPr>
          <p:spPr>
            <a:xfrm>
              <a:off x="4439127" y="3538880"/>
              <a:ext cx="435907" cy="437603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93" name="Square"/>
            <p:cNvSpPr/>
            <p:nvPr/>
          </p:nvSpPr>
          <p:spPr>
            <a:xfrm>
              <a:off x="2663855" y="2653793"/>
              <a:ext cx="437143" cy="433687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114" name="Group"/>
            <p:cNvGrpSpPr/>
            <p:nvPr/>
          </p:nvGrpSpPr>
          <p:grpSpPr>
            <a:xfrm>
              <a:off x="895991" y="444127"/>
              <a:ext cx="445183" cy="438039"/>
              <a:chOff x="0" y="0"/>
              <a:chExt cx="445182" cy="438037"/>
            </a:xfrm>
          </p:grpSpPr>
          <p:sp>
            <p:nvSpPr>
              <p:cNvPr id="2094" name="Rectangle"/>
              <p:cNvSpPr/>
              <p:nvPr/>
            </p:nvSpPr>
            <p:spPr>
              <a:xfrm>
                <a:off x="1192" y="0"/>
                <a:ext cx="442849" cy="438038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95" name="Rectangle"/>
              <p:cNvSpPr/>
              <p:nvPr/>
            </p:nvSpPr>
            <p:spPr>
              <a:xfrm>
                <a:off x="301142" y="215084"/>
                <a:ext cx="142103" cy="212888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96" name="Rectangle"/>
              <p:cNvSpPr/>
              <p:nvPr/>
            </p:nvSpPr>
            <p:spPr>
              <a:xfrm>
                <a:off x="374130" y="4077"/>
                <a:ext cx="71053" cy="14192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97" name="Rectangle"/>
              <p:cNvSpPr/>
              <p:nvPr/>
            </p:nvSpPr>
            <p:spPr>
              <a:xfrm>
                <a:off x="11067" y="289946"/>
                <a:ext cx="212935" cy="143432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98" name="Square"/>
              <p:cNvSpPr/>
              <p:nvPr/>
            </p:nvSpPr>
            <p:spPr>
              <a:xfrm>
                <a:off x="227045" y="4077"/>
                <a:ext cx="71053" cy="70964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099" name="Square"/>
              <p:cNvSpPr/>
              <p:nvPr/>
            </p:nvSpPr>
            <p:spPr>
              <a:xfrm>
                <a:off x="721" y="4802"/>
                <a:ext cx="143075" cy="14047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113" name="Group"/>
              <p:cNvGrpSpPr/>
              <p:nvPr/>
            </p:nvGrpSpPr>
            <p:grpSpPr>
              <a:xfrm>
                <a:off x="-1" y="0"/>
                <a:ext cx="442980" cy="438038"/>
                <a:chOff x="0" y="0"/>
                <a:chExt cx="442978" cy="438037"/>
              </a:xfrm>
            </p:grpSpPr>
            <p:sp>
              <p:nvSpPr>
                <p:cNvPr id="2100" name="Rectangle"/>
                <p:cNvSpPr/>
                <p:nvPr/>
              </p:nvSpPr>
              <p:spPr>
                <a:xfrm>
                  <a:off x="0" y="0"/>
                  <a:ext cx="442849" cy="438038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112" name="Group"/>
                <p:cNvGrpSpPr/>
                <p:nvPr/>
              </p:nvGrpSpPr>
              <p:grpSpPr>
                <a:xfrm>
                  <a:off x="-1" y="5187"/>
                  <a:ext cx="442980" cy="425776"/>
                  <a:chOff x="0" y="0"/>
                  <a:chExt cx="442978" cy="425774"/>
                </a:xfrm>
              </p:grpSpPr>
              <p:sp>
                <p:nvSpPr>
                  <p:cNvPr id="2101" name="Rectangle"/>
                  <p:cNvSpPr/>
                  <p:nvPr/>
                </p:nvSpPr>
                <p:spPr>
                  <a:xfrm>
                    <a:off x="2559" y="0"/>
                    <a:ext cx="440420" cy="425775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2" name="Line"/>
                  <p:cNvSpPr/>
                  <p:nvPr/>
                </p:nvSpPr>
                <p:spPr>
                  <a:xfrm flipH="1">
                    <a:off x="147153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3" name="Line"/>
                  <p:cNvSpPr/>
                  <p:nvPr/>
                </p:nvSpPr>
                <p:spPr>
                  <a:xfrm flipH="1">
                    <a:off x="71667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4" name="Line"/>
                  <p:cNvSpPr/>
                  <p:nvPr/>
                </p:nvSpPr>
                <p:spPr>
                  <a:xfrm flipH="1">
                    <a:off x="373610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5" name="Line"/>
                  <p:cNvSpPr/>
                  <p:nvPr/>
                </p:nvSpPr>
                <p:spPr>
                  <a:xfrm flipH="1">
                    <a:off x="222639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6" name="Line"/>
                  <p:cNvSpPr/>
                  <p:nvPr/>
                </p:nvSpPr>
                <p:spPr>
                  <a:xfrm flipH="1">
                    <a:off x="298124" y="0"/>
                    <a:ext cx="1" cy="425775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7" name="Line"/>
                  <p:cNvSpPr/>
                  <p:nvPr/>
                </p:nvSpPr>
                <p:spPr>
                  <a:xfrm>
                    <a:off x="0" y="73429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8" name="Line"/>
                  <p:cNvSpPr/>
                  <p:nvPr/>
                </p:nvSpPr>
                <p:spPr>
                  <a:xfrm>
                    <a:off x="0" y="144435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09" name="Line"/>
                  <p:cNvSpPr/>
                  <p:nvPr/>
                </p:nvSpPr>
                <p:spPr>
                  <a:xfrm>
                    <a:off x="0" y="215441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10" name="Line"/>
                  <p:cNvSpPr/>
                  <p:nvPr/>
                </p:nvSpPr>
                <p:spPr>
                  <a:xfrm>
                    <a:off x="0" y="286447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111" name="Line"/>
                  <p:cNvSpPr/>
                  <p:nvPr/>
                </p:nvSpPr>
                <p:spPr>
                  <a:xfrm>
                    <a:off x="0" y="357454"/>
                    <a:ext cx="440419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  <p:sp>
          <p:nvSpPr>
            <p:cNvPr id="2115" name="Rectangle"/>
            <p:cNvSpPr/>
            <p:nvPr/>
          </p:nvSpPr>
          <p:spPr>
            <a:xfrm>
              <a:off x="2673370" y="4864310"/>
              <a:ext cx="867097" cy="873608"/>
            </a:xfrm>
            <a:prstGeom prst="rect">
              <a:avLst/>
            </a:prstGeom>
            <a:solidFill>
              <a:srgbClr val="FF85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6" name="Rectangle"/>
            <p:cNvSpPr/>
            <p:nvPr/>
          </p:nvSpPr>
          <p:spPr>
            <a:xfrm>
              <a:off x="3995562" y="2214199"/>
              <a:ext cx="875289" cy="433437"/>
            </a:xfrm>
            <a:prstGeom prst="rect">
              <a:avLst/>
            </a:prstGeom>
            <a:solidFill>
              <a:srgbClr val="FF85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17" name="Square"/>
            <p:cNvSpPr/>
            <p:nvPr/>
          </p:nvSpPr>
          <p:spPr>
            <a:xfrm>
              <a:off x="902358" y="451985"/>
              <a:ext cx="437144" cy="43368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Rectangle"/>
          <p:cNvSpPr/>
          <p:nvPr/>
        </p:nvSpPr>
        <p:spPr>
          <a:xfrm>
            <a:off x="3126169" y="3172011"/>
            <a:ext cx="18127490" cy="9800852"/>
          </a:xfrm>
          <a:prstGeom prst="rect">
            <a:avLst/>
          </a:prstGeom>
          <a:solidFill>
            <a:srgbClr val="0096FF">
              <a:alpha val="39370"/>
            </a:srgb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1" name="Rectangle"/>
          <p:cNvSpPr/>
          <p:nvPr/>
        </p:nvSpPr>
        <p:spPr>
          <a:xfrm>
            <a:off x="15291727" y="8116627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2" name="Rectangle"/>
          <p:cNvSpPr/>
          <p:nvPr/>
        </p:nvSpPr>
        <p:spPr>
          <a:xfrm>
            <a:off x="9307248" y="8116627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3" name="Rectangle"/>
          <p:cNvSpPr/>
          <p:nvPr/>
        </p:nvSpPr>
        <p:spPr>
          <a:xfrm>
            <a:off x="3322771" y="8116627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4" name="Rectangle"/>
          <p:cNvSpPr/>
          <p:nvPr/>
        </p:nvSpPr>
        <p:spPr>
          <a:xfrm>
            <a:off x="15291727" y="3501359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5" name="Rectangle"/>
          <p:cNvSpPr/>
          <p:nvPr/>
        </p:nvSpPr>
        <p:spPr>
          <a:xfrm>
            <a:off x="9307248" y="3501359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6" name="Rectangle"/>
          <p:cNvSpPr/>
          <p:nvPr/>
        </p:nvSpPr>
        <p:spPr>
          <a:xfrm>
            <a:off x="3322771" y="3501359"/>
            <a:ext cx="5715001" cy="4286251"/>
          </a:xfrm>
          <a:prstGeom prst="rect">
            <a:avLst/>
          </a:prstGeom>
          <a:solidFill>
            <a:srgbClr val="434343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7" name="Appendix 6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6e</a:t>
            </a:r>
          </a:p>
        </p:txBody>
      </p:sp>
      <p:sp>
        <p:nvSpPr>
          <p:cNvPr id="2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9" name="G1GC Young Collection - Concurrent Marking - SATB"/>
          <p:cNvSpPr txBox="1"/>
          <p:nvPr/>
        </p:nvSpPr>
        <p:spPr>
          <a:xfrm>
            <a:off x="4307675" y="1536322"/>
            <a:ext cx="15804369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Concurrent Marking - SATB</a:t>
            </a:r>
          </a:p>
        </p:txBody>
      </p:sp>
      <p:sp>
        <p:nvSpPr>
          <p:cNvPr id="2130" name="1. Snapshot-at-the-beginning (SATB)"/>
          <p:cNvSpPr txBox="1"/>
          <p:nvPr/>
        </p:nvSpPr>
        <p:spPr>
          <a:xfrm>
            <a:off x="3231089" y="3652625"/>
            <a:ext cx="5870576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1. Snapshot-at-the-beginning (SATB)	</a:t>
            </a:r>
          </a:p>
        </p:txBody>
      </p:sp>
      <p:sp>
        <p:nvSpPr>
          <p:cNvPr id="2131" name="2. Any changes after SATB"/>
          <p:cNvSpPr txBox="1"/>
          <p:nvPr/>
        </p:nvSpPr>
        <p:spPr>
          <a:xfrm>
            <a:off x="9825440" y="3652625"/>
            <a:ext cx="3930478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2. Any changes after SATB</a:t>
            </a:r>
          </a:p>
        </p:txBody>
      </p:sp>
      <p:sp>
        <p:nvSpPr>
          <p:cNvPr id="2132" name="3. Root Scan"/>
          <p:cNvSpPr txBox="1"/>
          <p:nvPr/>
        </p:nvSpPr>
        <p:spPr>
          <a:xfrm>
            <a:off x="15494330" y="3652625"/>
            <a:ext cx="1948955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3. Root Scan</a:t>
            </a:r>
          </a:p>
        </p:txBody>
      </p:sp>
      <p:sp>
        <p:nvSpPr>
          <p:cNvPr id="2133" name="6. Completion"/>
          <p:cNvSpPr txBox="1"/>
          <p:nvPr/>
        </p:nvSpPr>
        <p:spPr>
          <a:xfrm>
            <a:off x="15498497" y="8191141"/>
            <a:ext cx="2101380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6. Completion</a:t>
            </a:r>
          </a:p>
        </p:txBody>
      </p:sp>
      <p:sp>
        <p:nvSpPr>
          <p:cNvPr id="2134" name="5. Children Painting"/>
          <p:cNvSpPr txBox="1"/>
          <p:nvPr/>
        </p:nvSpPr>
        <p:spPr>
          <a:xfrm>
            <a:off x="9483080" y="8191141"/>
            <a:ext cx="3168353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5. Children Painting</a:t>
            </a:r>
          </a:p>
        </p:txBody>
      </p:sp>
      <p:sp>
        <p:nvSpPr>
          <p:cNvPr id="2135" name="4. Root Painting"/>
          <p:cNvSpPr txBox="1"/>
          <p:nvPr/>
        </p:nvSpPr>
        <p:spPr>
          <a:xfrm>
            <a:off x="3347329" y="8191141"/>
            <a:ext cx="2558654" cy="428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4. Root Painting</a:t>
            </a:r>
          </a:p>
        </p:txBody>
      </p:sp>
      <p:sp>
        <p:nvSpPr>
          <p:cNvPr id="2136" name="Gray = To be evaluated, Black = Live, White = Dead"/>
          <p:cNvSpPr txBox="1"/>
          <p:nvPr/>
        </p:nvSpPr>
        <p:spPr>
          <a:xfrm>
            <a:off x="3410348" y="12421593"/>
            <a:ext cx="10027469" cy="5240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Gray = To be evaluated, Black = Live, White = Dead</a:t>
            </a:r>
          </a:p>
        </p:txBody>
      </p:sp>
      <p:sp>
        <p:nvSpPr>
          <p:cNvPr id="2137" name="Concurrent Marking - Snapshot-At-The-Beginning"/>
          <p:cNvSpPr txBox="1"/>
          <p:nvPr/>
        </p:nvSpPr>
        <p:spPr>
          <a:xfrm>
            <a:off x="6190121" y="2447363"/>
            <a:ext cx="12039477" cy="6553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Concurrent Marking - Snapshot-At-The-Beginning</a:t>
            </a:r>
          </a:p>
        </p:txBody>
      </p:sp>
      <p:pic>
        <p:nvPicPr>
          <p:cNvPr id="2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2139" name="Back to G1GC Cycle">
            <a:hlinkClick r:id="rId3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sp>
        <p:nvSpPr>
          <p:cNvPr id="2140" name="Rectangle"/>
          <p:cNvSpPr/>
          <p:nvPr/>
        </p:nvSpPr>
        <p:spPr>
          <a:xfrm>
            <a:off x="3537084" y="4260423"/>
            <a:ext cx="5286376" cy="3286126"/>
          </a:xfrm>
          <a:prstGeom prst="rect">
            <a:avLst/>
          </a:prstGeom>
          <a:solidFill>
            <a:srgbClr val="D6D6D6"/>
          </a:solidFill>
          <a:ln w="12700">
            <a:solidFill>
              <a:schemeClr val="accent1">
                <a:lumOff val="13529"/>
              </a:schemeClr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1" name="Circle"/>
          <p:cNvSpPr/>
          <p:nvPr/>
        </p:nvSpPr>
        <p:spPr>
          <a:xfrm>
            <a:off x="4132713" y="4658619"/>
            <a:ext cx="440430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2" name="Circle"/>
          <p:cNvSpPr/>
          <p:nvPr/>
        </p:nvSpPr>
        <p:spPr>
          <a:xfrm>
            <a:off x="3929874" y="5669723"/>
            <a:ext cx="440430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3" name="Circle"/>
          <p:cNvSpPr/>
          <p:nvPr/>
        </p:nvSpPr>
        <p:spPr>
          <a:xfrm>
            <a:off x="3578210" y="6524515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4" name="Line"/>
          <p:cNvSpPr/>
          <p:nvPr/>
        </p:nvSpPr>
        <p:spPr>
          <a:xfrm flipV="1">
            <a:off x="4189157" y="5079562"/>
            <a:ext cx="136784" cy="5838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5" name="Line"/>
          <p:cNvSpPr/>
          <p:nvPr/>
        </p:nvSpPr>
        <p:spPr>
          <a:xfrm flipV="1">
            <a:off x="3867109" y="6068440"/>
            <a:ext cx="200443" cy="4765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6" name="Circle"/>
          <p:cNvSpPr/>
          <p:nvPr/>
        </p:nvSpPr>
        <p:spPr>
          <a:xfrm>
            <a:off x="5387841" y="4664698"/>
            <a:ext cx="440431" cy="440525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7" name="Circle"/>
          <p:cNvSpPr/>
          <p:nvPr/>
        </p:nvSpPr>
        <p:spPr>
          <a:xfrm>
            <a:off x="5570600" y="5683224"/>
            <a:ext cx="440430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8" name="Circle"/>
          <p:cNvSpPr/>
          <p:nvPr/>
        </p:nvSpPr>
        <p:spPr>
          <a:xfrm>
            <a:off x="6115906" y="6537209"/>
            <a:ext cx="440430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9" name="Circle"/>
          <p:cNvSpPr/>
          <p:nvPr/>
        </p:nvSpPr>
        <p:spPr>
          <a:xfrm>
            <a:off x="5218936" y="6538016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0" name="Line"/>
          <p:cNvSpPr/>
          <p:nvPr/>
        </p:nvSpPr>
        <p:spPr>
          <a:xfrm flipH="1" flipV="1">
            <a:off x="5585715" y="5066061"/>
            <a:ext cx="244169" cy="6108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1" name="Line"/>
          <p:cNvSpPr/>
          <p:nvPr/>
        </p:nvSpPr>
        <p:spPr>
          <a:xfrm flipH="1" flipV="1">
            <a:off x="5899141" y="6083488"/>
            <a:ext cx="361595" cy="4508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2" name="Line"/>
          <p:cNvSpPr/>
          <p:nvPr/>
        </p:nvSpPr>
        <p:spPr>
          <a:xfrm flipV="1">
            <a:off x="5507835" y="6081941"/>
            <a:ext cx="200443" cy="4765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3" name="Circle"/>
          <p:cNvSpPr/>
          <p:nvPr/>
        </p:nvSpPr>
        <p:spPr>
          <a:xfrm flipH="1">
            <a:off x="6880397" y="4645566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4" name="Circle"/>
          <p:cNvSpPr/>
          <p:nvPr/>
        </p:nvSpPr>
        <p:spPr>
          <a:xfrm flipH="1">
            <a:off x="7011846" y="5622864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5" name="Circle"/>
          <p:cNvSpPr/>
          <p:nvPr/>
        </p:nvSpPr>
        <p:spPr>
          <a:xfrm flipH="1">
            <a:off x="7188030" y="6652293"/>
            <a:ext cx="440430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6" name="Line"/>
          <p:cNvSpPr/>
          <p:nvPr/>
        </p:nvSpPr>
        <p:spPr>
          <a:xfrm flipH="1" flipV="1">
            <a:off x="7110720" y="5086125"/>
            <a:ext cx="17860" cy="5779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7" name="Line"/>
          <p:cNvSpPr/>
          <p:nvPr/>
        </p:nvSpPr>
        <p:spPr>
          <a:xfrm flipH="1" flipV="1">
            <a:off x="7204492" y="6072723"/>
            <a:ext cx="200444" cy="5779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8" name="Circle"/>
          <p:cNvSpPr/>
          <p:nvPr/>
        </p:nvSpPr>
        <p:spPr>
          <a:xfrm flipH="1">
            <a:off x="8019822" y="4627754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9" name="Circle"/>
          <p:cNvSpPr/>
          <p:nvPr/>
        </p:nvSpPr>
        <p:spPr>
          <a:xfrm flipH="1">
            <a:off x="8272605" y="5615273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0" name="Circle"/>
          <p:cNvSpPr/>
          <p:nvPr/>
        </p:nvSpPr>
        <p:spPr>
          <a:xfrm flipH="1">
            <a:off x="7946346" y="6637738"/>
            <a:ext cx="440431" cy="440524"/>
          </a:xfrm>
          <a:prstGeom prst="ellipse">
            <a:avLst/>
          </a:prstGeom>
          <a:solidFill>
            <a:schemeClr val="accent3">
              <a:hueOff val="-365725"/>
              <a:satOff val="-32500"/>
              <a:lumOff val="18235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1" name="Line"/>
          <p:cNvSpPr/>
          <p:nvPr/>
        </p:nvSpPr>
        <p:spPr>
          <a:xfrm flipH="1" flipV="1">
            <a:off x="8263676" y="5055699"/>
            <a:ext cx="223705" cy="57712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2" name="Line"/>
          <p:cNvSpPr/>
          <p:nvPr/>
        </p:nvSpPr>
        <p:spPr>
          <a:xfrm flipV="1">
            <a:off x="8239121" y="6081285"/>
            <a:ext cx="243155" cy="5784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192" name="Group"/>
          <p:cNvGrpSpPr/>
          <p:nvPr/>
        </p:nvGrpSpPr>
        <p:grpSpPr>
          <a:xfrm>
            <a:off x="9530953" y="4246922"/>
            <a:ext cx="5286376" cy="3286126"/>
            <a:chOff x="0" y="0"/>
            <a:chExt cx="5286375" cy="3286125"/>
          </a:xfrm>
        </p:grpSpPr>
        <p:sp>
          <p:nvSpPr>
            <p:cNvPr id="2163" name="Rectangle"/>
            <p:cNvSpPr/>
            <p:nvPr/>
          </p:nvSpPr>
          <p:spPr>
            <a:xfrm>
              <a:off x="0" y="0"/>
              <a:ext cx="5286375" cy="328612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4" name="Circle"/>
            <p:cNvSpPr/>
            <p:nvPr/>
          </p:nvSpPr>
          <p:spPr>
            <a:xfrm>
              <a:off x="595628" y="357348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5" name="Circle"/>
            <p:cNvSpPr/>
            <p:nvPr/>
          </p:nvSpPr>
          <p:spPr>
            <a:xfrm>
              <a:off x="392789" y="136845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6" name="Circle"/>
            <p:cNvSpPr/>
            <p:nvPr/>
          </p:nvSpPr>
          <p:spPr>
            <a:xfrm>
              <a:off x="41125" y="2223244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7" name="Circle"/>
            <p:cNvSpPr/>
            <p:nvPr/>
          </p:nvSpPr>
          <p:spPr>
            <a:xfrm>
              <a:off x="1850756" y="363427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8" name="Circle"/>
            <p:cNvSpPr/>
            <p:nvPr/>
          </p:nvSpPr>
          <p:spPr>
            <a:xfrm>
              <a:off x="2033515" y="138195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69" name="Circle"/>
            <p:cNvSpPr/>
            <p:nvPr/>
          </p:nvSpPr>
          <p:spPr>
            <a:xfrm>
              <a:off x="1681851" y="223674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0" name="Line"/>
            <p:cNvSpPr/>
            <p:nvPr/>
          </p:nvSpPr>
          <p:spPr>
            <a:xfrm flipH="1" flipV="1">
              <a:off x="2048630" y="764790"/>
              <a:ext cx="244169" cy="610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1" name="Line"/>
            <p:cNvSpPr/>
            <p:nvPr/>
          </p:nvSpPr>
          <p:spPr>
            <a:xfrm flipH="1" flipV="1">
              <a:off x="2362056" y="1782218"/>
              <a:ext cx="263758" cy="595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2" name="Line"/>
            <p:cNvSpPr/>
            <p:nvPr/>
          </p:nvSpPr>
          <p:spPr>
            <a:xfrm flipV="1">
              <a:off x="1970750" y="1780670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3" name="Circle"/>
            <p:cNvSpPr/>
            <p:nvPr/>
          </p:nvSpPr>
          <p:spPr>
            <a:xfrm flipH="1">
              <a:off x="3343313" y="34429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4" name="Circle"/>
            <p:cNvSpPr/>
            <p:nvPr/>
          </p:nvSpPr>
          <p:spPr>
            <a:xfrm flipH="1">
              <a:off x="3474761" y="132159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5" name="Circle"/>
            <p:cNvSpPr/>
            <p:nvPr/>
          </p:nvSpPr>
          <p:spPr>
            <a:xfrm flipH="1">
              <a:off x="3650944" y="235102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chemeClr val="accent5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6" name="Line"/>
            <p:cNvSpPr/>
            <p:nvPr/>
          </p:nvSpPr>
          <p:spPr>
            <a:xfrm flipH="1" flipV="1">
              <a:off x="3573635" y="784854"/>
              <a:ext cx="17860" cy="5779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7" name="Line"/>
            <p:cNvSpPr/>
            <p:nvPr/>
          </p:nvSpPr>
          <p:spPr>
            <a:xfrm flipH="1" flipV="1">
              <a:off x="3667407" y="1771452"/>
              <a:ext cx="200444" cy="577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8" name="Circle"/>
            <p:cNvSpPr/>
            <p:nvPr/>
          </p:nvSpPr>
          <p:spPr>
            <a:xfrm flipH="1">
              <a:off x="4482738" y="326483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79" name="Circle"/>
            <p:cNvSpPr/>
            <p:nvPr/>
          </p:nvSpPr>
          <p:spPr>
            <a:xfrm flipH="1">
              <a:off x="4735521" y="131400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0" name="Circle"/>
            <p:cNvSpPr/>
            <p:nvPr/>
          </p:nvSpPr>
          <p:spPr>
            <a:xfrm flipH="1">
              <a:off x="4409262" y="2336467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1" name="Line"/>
            <p:cNvSpPr/>
            <p:nvPr/>
          </p:nvSpPr>
          <p:spPr>
            <a:xfrm flipH="1" flipV="1">
              <a:off x="4726591" y="754428"/>
              <a:ext cx="223705" cy="577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2" name="Line"/>
            <p:cNvSpPr/>
            <p:nvPr/>
          </p:nvSpPr>
          <p:spPr>
            <a:xfrm flipV="1">
              <a:off x="4702036" y="1780014"/>
              <a:ext cx="243155" cy="578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3" name="Circle"/>
            <p:cNvSpPr/>
            <p:nvPr/>
          </p:nvSpPr>
          <p:spPr>
            <a:xfrm>
              <a:off x="816933" y="2235938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4" name="New Object Added After SATB"/>
            <p:cNvSpPr txBox="1"/>
            <p:nvPr/>
          </p:nvSpPr>
          <p:spPr>
            <a:xfrm>
              <a:off x="54481" y="2916905"/>
              <a:ext cx="2162856" cy="26271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New Object Added After SATB</a:t>
              </a:r>
            </a:p>
          </p:txBody>
        </p:sp>
        <p:sp>
          <p:nvSpPr>
            <p:cNvPr id="2185" name="Arrow"/>
            <p:cNvSpPr/>
            <p:nvPr/>
          </p:nvSpPr>
          <p:spPr>
            <a:xfrm rot="18705128">
              <a:off x="551761" y="2634644"/>
              <a:ext cx="325655" cy="178595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6" name="Object Dereferenced After SATB"/>
            <p:cNvSpPr txBox="1"/>
            <p:nvPr/>
          </p:nvSpPr>
          <p:spPr>
            <a:xfrm>
              <a:off x="2830639" y="2916905"/>
              <a:ext cx="2396145" cy="26271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 Dereferenced After SATB</a:t>
              </a:r>
            </a:p>
          </p:txBody>
        </p:sp>
        <p:sp>
          <p:nvSpPr>
            <p:cNvPr id="2187" name="Arrow"/>
            <p:cNvSpPr/>
            <p:nvPr/>
          </p:nvSpPr>
          <p:spPr>
            <a:xfrm rot="18705128">
              <a:off x="3360158" y="2644327"/>
              <a:ext cx="325655" cy="178595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8" name="Line"/>
            <p:cNvSpPr/>
            <p:nvPr/>
          </p:nvSpPr>
          <p:spPr>
            <a:xfrm flipV="1">
              <a:off x="663415" y="838848"/>
              <a:ext cx="136784" cy="583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9" name="Line"/>
            <p:cNvSpPr/>
            <p:nvPr/>
          </p:nvSpPr>
          <p:spPr>
            <a:xfrm flipV="1">
              <a:off x="341367" y="1792008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0" name="Circle"/>
            <p:cNvSpPr/>
            <p:nvPr/>
          </p:nvSpPr>
          <p:spPr>
            <a:xfrm>
              <a:off x="2590164" y="229649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1" name="Line"/>
            <p:cNvSpPr/>
            <p:nvPr/>
          </p:nvSpPr>
          <p:spPr>
            <a:xfrm flipH="1" flipV="1">
              <a:off x="739071" y="1783373"/>
              <a:ext cx="190578" cy="5046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222" name="Group"/>
          <p:cNvGrpSpPr/>
          <p:nvPr/>
        </p:nvGrpSpPr>
        <p:grpSpPr>
          <a:xfrm>
            <a:off x="15472303" y="4246922"/>
            <a:ext cx="5286376" cy="3286126"/>
            <a:chOff x="0" y="0"/>
            <a:chExt cx="5286375" cy="3286125"/>
          </a:xfrm>
        </p:grpSpPr>
        <p:sp>
          <p:nvSpPr>
            <p:cNvPr id="2193" name="Rectangle"/>
            <p:cNvSpPr/>
            <p:nvPr/>
          </p:nvSpPr>
          <p:spPr>
            <a:xfrm>
              <a:off x="0" y="0"/>
              <a:ext cx="5286375" cy="328612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4" name="Circle"/>
            <p:cNvSpPr/>
            <p:nvPr/>
          </p:nvSpPr>
          <p:spPr>
            <a:xfrm>
              <a:off x="595628" y="285911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5" name="Circle"/>
            <p:cNvSpPr/>
            <p:nvPr/>
          </p:nvSpPr>
          <p:spPr>
            <a:xfrm>
              <a:off x="392788" y="136845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6" name="Circle"/>
            <p:cNvSpPr/>
            <p:nvPr/>
          </p:nvSpPr>
          <p:spPr>
            <a:xfrm>
              <a:off x="41125" y="2223244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7" name="Circle"/>
            <p:cNvSpPr/>
            <p:nvPr/>
          </p:nvSpPr>
          <p:spPr>
            <a:xfrm>
              <a:off x="1761459" y="220552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8" name="Circle"/>
            <p:cNvSpPr/>
            <p:nvPr/>
          </p:nvSpPr>
          <p:spPr>
            <a:xfrm>
              <a:off x="2033515" y="1381953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9" name="Circle"/>
            <p:cNvSpPr/>
            <p:nvPr/>
          </p:nvSpPr>
          <p:spPr>
            <a:xfrm>
              <a:off x="1681850" y="223674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0" name="Line"/>
            <p:cNvSpPr/>
            <p:nvPr/>
          </p:nvSpPr>
          <p:spPr>
            <a:xfrm flipH="1" flipV="1">
              <a:off x="2048630" y="764790"/>
              <a:ext cx="244169" cy="610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1" name="Line"/>
            <p:cNvSpPr/>
            <p:nvPr/>
          </p:nvSpPr>
          <p:spPr>
            <a:xfrm flipH="1" flipV="1">
              <a:off x="2362055" y="1782218"/>
              <a:ext cx="263758" cy="595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2" name="Line"/>
            <p:cNvSpPr/>
            <p:nvPr/>
          </p:nvSpPr>
          <p:spPr>
            <a:xfrm flipV="1">
              <a:off x="1970750" y="1780670"/>
              <a:ext cx="200443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3" name="Circle"/>
            <p:cNvSpPr/>
            <p:nvPr/>
          </p:nvSpPr>
          <p:spPr>
            <a:xfrm flipH="1">
              <a:off x="3301539" y="237139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4" name="Circle"/>
            <p:cNvSpPr/>
            <p:nvPr/>
          </p:nvSpPr>
          <p:spPr>
            <a:xfrm flipH="1">
              <a:off x="3474760" y="132159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5" name="Circle"/>
            <p:cNvSpPr/>
            <p:nvPr/>
          </p:nvSpPr>
          <p:spPr>
            <a:xfrm flipH="1">
              <a:off x="3650943" y="235102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chemeClr val="accent5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6" name="Line"/>
            <p:cNvSpPr/>
            <p:nvPr/>
          </p:nvSpPr>
          <p:spPr>
            <a:xfrm flipH="1" flipV="1">
              <a:off x="3573634" y="784854"/>
              <a:ext cx="17860" cy="5779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7" name="Line"/>
            <p:cNvSpPr/>
            <p:nvPr/>
          </p:nvSpPr>
          <p:spPr>
            <a:xfrm flipH="1" flipV="1">
              <a:off x="3667406" y="1771452"/>
              <a:ext cx="200444" cy="577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8" name="Circle"/>
            <p:cNvSpPr/>
            <p:nvPr/>
          </p:nvSpPr>
          <p:spPr>
            <a:xfrm flipH="1">
              <a:off x="4440964" y="201467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09" name="Circle"/>
            <p:cNvSpPr/>
            <p:nvPr/>
          </p:nvSpPr>
          <p:spPr>
            <a:xfrm flipH="1">
              <a:off x="4735520" y="131400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0" name="Circle"/>
            <p:cNvSpPr/>
            <p:nvPr/>
          </p:nvSpPr>
          <p:spPr>
            <a:xfrm flipH="1">
              <a:off x="4409261" y="2336467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1" name="Line"/>
            <p:cNvSpPr/>
            <p:nvPr/>
          </p:nvSpPr>
          <p:spPr>
            <a:xfrm flipH="1" flipV="1">
              <a:off x="4726590" y="754428"/>
              <a:ext cx="223705" cy="577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2" name="Line"/>
            <p:cNvSpPr/>
            <p:nvPr/>
          </p:nvSpPr>
          <p:spPr>
            <a:xfrm flipV="1">
              <a:off x="4702035" y="1780014"/>
              <a:ext cx="243155" cy="5784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3" name="Circle"/>
            <p:cNvSpPr/>
            <p:nvPr/>
          </p:nvSpPr>
          <p:spPr>
            <a:xfrm>
              <a:off x="816933" y="2235938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4" name="Arrow"/>
            <p:cNvSpPr/>
            <p:nvPr/>
          </p:nvSpPr>
          <p:spPr>
            <a:xfrm rot="18705128">
              <a:off x="551761" y="2634644"/>
              <a:ext cx="325655" cy="178595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5" name="Arrow"/>
            <p:cNvSpPr/>
            <p:nvPr/>
          </p:nvSpPr>
          <p:spPr>
            <a:xfrm rot="18705128">
              <a:off x="3360158" y="2644327"/>
              <a:ext cx="325655" cy="178595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6" name="Line"/>
            <p:cNvSpPr/>
            <p:nvPr/>
          </p:nvSpPr>
          <p:spPr>
            <a:xfrm flipV="1">
              <a:off x="663414" y="838848"/>
              <a:ext cx="136784" cy="583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7" name="Line"/>
            <p:cNvSpPr/>
            <p:nvPr/>
          </p:nvSpPr>
          <p:spPr>
            <a:xfrm flipV="1">
              <a:off x="341367" y="1792008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8" name="Circle"/>
            <p:cNvSpPr/>
            <p:nvPr/>
          </p:nvSpPr>
          <p:spPr>
            <a:xfrm>
              <a:off x="2590164" y="2296495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19" name="Line"/>
            <p:cNvSpPr/>
            <p:nvPr/>
          </p:nvSpPr>
          <p:spPr>
            <a:xfrm flipH="1" flipV="1">
              <a:off x="739070" y="1783373"/>
              <a:ext cx="190578" cy="5046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0" name="New Object Added After SATB"/>
            <p:cNvSpPr txBox="1"/>
            <p:nvPr/>
          </p:nvSpPr>
          <p:spPr>
            <a:xfrm>
              <a:off x="57037" y="2931699"/>
              <a:ext cx="216285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New Object Added After SATB</a:t>
              </a:r>
            </a:p>
          </p:txBody>
        </p:sp>
        <p:sp>
          <p:nvSpPr>
            <p:cNvPr id="2221" name="Object Dereferenced After SATB"/>
            <p:cNvSpPr txBox="1"/>
            <p:nvPr/>
          </p:nvSpPr>
          <p:spPr>
            <a:xfrm>
              <a:off x="2833194" y="2931699"/>
              <a:ext cx="239614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 Dereferenced After SATB</a:t>
              </a:r>
            </a:p>
          </p:txBody>
        </p:sp>
      </p:grpSp>
      <p:sp>
        <p:nvSpPr>
          <p:cNvPr id="2223" name="Circle"/>
          <p:cNvSpPr/>
          <p:nvPr/>
        </p:nvSpPr>
        <p:spPr>
          <a:xfrm>
            <a:off x="16379510" y="4838145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4" name="Circle"/>
          <p:cNvSpPr/>
          <p:nvPr/>
        </p:nvSpPr>
        <p:spPr>
          <a:xfrm>
            <a:off x="17540899" y="4795663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5" name="Circle"/>
          <p:cNvSpPr/>
          <p:nvPr/>
        </p:nvSpPr>
        <p:spPr>
          <a:xfrm>
            <a:off x="19074559" y="4793280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6" name="Circle"/>
          <p:cNvSpPr/>
          <p:nvPr/>
        </p:nvSpPr>
        <p:spPr>
          <a:xfrm>
            <a:off x="20233464" y="4793280"/>
            <a:ext cx="178594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256" name="Group"/>
          <p:cNvGrpSpPr/>
          <p:nvPr/>
        </p:nvGrpSpPr>
        <p:grpSpPr>
          <a:xfrm>
            <a:off x="3537084" y="8876240"/>
            <a:ext cx="5286376" cy="3286126"/>
            <a:chOff x="0" y="0"/>
            <a:chExt cx="5286375" cy="3286125"/>
          </a:xfrm>
        </p:grpSpPr>
        <p:sp>
          <p:nvSpPr>
            <p:cNvPr id="2227" name="Rectangle"/>
            <p:cNvSpPr/>
            <p:nvPr/>
          </p:nvSpPr>
          <p:spPr>
            <a:xfrm>
              <a:off x="0" y="0"/>
              <a:ext cx="5286375" cy="328612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8" name="Circle"/>
            <p:cNvSpPr/>
            <p:nvPr/>
          </p:nvSpPr>
          <p:spPr>
            <a:xfrm>
              <a:off x="595628" y="285910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29" name="Circle"/>
            <p:cNvSpPr/>
            <p:nvPr/>
          </p:nvSpPr>
          <p:spPr>
            <a:xfrm>
              <a:off x="392788" y="136845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0" name="Circle"/>
            <p:cNvSpPr/>
            <p:nvPr/>
          </p:nvSpPr>
          <p:spPr>
            <a:xfrm>
              <a:off x="41125" y="2223244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1" name="Circle"/>
            <p:cNvSpPr/>
            <p:nvPr/>
          </p:nvSpPr>
          <p:spPr>
            <a:xfrm>
              <a:off x="1761459" y="220552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2" name="Circle"/>
            <p:cNvSpPr/>
            <p:nvPr/>
          </p:nvSpPr>
          <p:spPr>
            <a:xfrm>
              <a:off x="2033515" y="1381953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3" name="Circle"/>
            <p:cNvSpPr/>
            <p:nvPr/>
          </p:nvSpPr>
          <p:spPr>
            <a:xfrm>
              <a:off x="1681850" y="223674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4" name="Line"/>
            <p:cNvSpPr/>
            <p:nvPr/>
          </p:nvSpPr>
          <p:spPr>
            <a:xfrm flipH="1" flipV="1">
              <a:off x="2048630" y="764790"/>
              <a:ext cx="244169" cy="610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5" name="Line"/>
            <p:cNvSpPr/>
            <p:nvPr/>
          </p:nvSpPr>
          <p:spPr>
            <a:xfrm flipH="1" flipV="1">
              <a:off x="2362055" y="1782218"/>
              <a:ext cx="263758" cy="595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6" name="Line"/>
            <p:cNvSpPr/>
            <p:nvPr/>
          </p:nvSpPr>
          <p:spPr>
            <a:xfrm flipV="1">
              <a:off x="1970750" y="1780670"/>
              <a:ext cx="200443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7" name="Circle"/>
            <p:cNvSpPr/>
            <p:nvPr/>
          </p:nvSpPr>
          <p:spPr>
            <a:xfrm flipH="1">
              <a:off x="3301539" y="237139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8" name="Circle"/>
            <p:cNvSpPr/>
            <p:nvPr/>
          </p:nvSpPr>
          <p:spPr>
            <a:xfrm flipH="1">
              <a:off x="3474760" y="132159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39" name="Circle"/>
            <p:cNvSpPr/>
            <p:nvPr/>
          </p:nvSpPr>
          <p:spPr>
            <a:xfrm flipH="1">
              <a:off x="3650943" y="235102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chemeClr val="accent5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0" name="Line"/>
            <p:cNvSpPr/>
            <p:nvPr/>
          </p:nvSpPr>
          <p:spPr>
            <a:xfrm flipH="1" flipV="1">
              <a:off x="3573634" y="784854"/>
              <a:ext cx="17860" cy="5779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1" name="Line"/>
            <p:cNvSpPr/>
            <p:nvPr/>
          </p:nvSpPr>
          <p:spPr>
            <a:xfrm flipH="1" flipV="1">
              <a:off x="3667406" y="1771452"/>
              <a:ext cx="200444" cy="577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2" name="Circle"/>
            <p:cNvSpPr/>
            <p:nvPr/>
          </p:nvSpPr>
          <p:spPr>
            <a:xfrm flipH="1">
              <a:off x="4440964" y="201467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3" name="Circle"/>
            <p:cNvSpPr/>
            <p:nvPr/>
          </p:nvSpPr>
          <p:spPr>
            <a:xfrm flipH="1">
              <a:off x="4735520" y="131400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4" name="Circle"/>
            <p:cNvSpPr/>
            <p:nvPr/>
          </p:nvSpPr>
          <p:spPr>
            <a:xfrm flipH="1">
              <a:off x="4409261" y="2336467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5" name="Line"/>
            <p:cNvSpPr/>
            <p:nvPr/>
          </p:nvSpPr>
          <p:spPr>
            <a:xfrm flipH="1" flipV="1">
              <a:off x="4726590" y="754428"/>
              <a:ext cx="223705" cy="577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6" name="Line"/>
            <p:cNvSpPr/>
            <p:nvPr/>
          </p:nvSpPr>
          <p:spPr>
            <a:xfrm flipV="1">
              <a:off x="4702035" y="1780014"/>
              <a:ext cx="243155" cy="5784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7" name="Circle"/>
            <p:cNvSpPr/>
            <p:nvPr/>
          </p:nvSpPr>
          <p:spPr>
            <a:xfrm>
              <a:off x="816933" y="2235937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8" name="Arrow"/>
            <p:cNvSpPr/>
            <p:nvPr/>
          </p:nvSpPr>
          <p:spPr>
            <a:xfrm rot="18705128">
              <a:off x="551761" y="2634644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49" name="Arrow"/>
            <p:cNvSpPr/>
            <p:nvPr/>
          </p:nvSpPr>
          <p:spPr>
            <a:xfrm rot="18705128">
              <a:off x="3360158" y="2644327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0" name="Line"/>
            <p:cNvSpPr/>
            <p:nvPr/>
          </p:nvSpPr>
          <p:spPr>
            <a:xfrm flipV="1">
              <a:off x="663414" y="838848"/>
              <a:ext cx="136784" cy="583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1" name="Line"/>
            <p:cNvSpPr/>
            <p:nvPr/>
          </p:nvSpPr>
          <p:spPr>
            <a:xfrm flipV="1">
              <a:off x="341367" y="1792007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2" name="Circle"/>
            <p:cNvSpPr/>
            <p:nvPr/>
          </p:nvSpPr>
          <p:spPr>
            <a:xfrm>
              <a:off x="2590164" y="2296495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3" name="Line"/>
            <p:cNvSpPr/>
            <p:nvPr/>
          </p:nvSpPr>
          <p:spPr>
            <a:xfrm flipH="1" flipV="1">
              <a:off x="739070" y="1783373"/>
              <a:ext cx="190578" cy="5046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54" name="New Object Added After SATB"/>
            <p:cNvSpPr txBox="1"/>
            <p:nvPr/>
          </p:nvSpPr>
          <p:spPr>
            <a:xfrm>
              <a:off x="57037" y="2945941"/>
              <a:ext cx="216285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New Object Added After SATB</a:t>
              </a:r>
            </a:p>
          </p:txBody>
        </p:sp>
        <p:sp>
          <p:nvSpPr>
            <p:cNvPr id="2255" name="Object Dereferenced After SATB"/>
            <p:cNvSpPr txBox="1"/>
            <p:nvPr/>
          </p:nvSpPr>
          <p:spPr>
            <a:xfrm>
              <a:off x="2833194" y="2945941"/>
              <a:ext cx="239614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 Dereferenced After SATB</a:t>
              </a:r>
            </a:p>
          </p:txBody>
        </p:sp>
      </p:grpSp>
      <p:sp>
        <p:nvSpPr>
          <p:cNvPr id="2257" name="Circle"/>
          <p:cNvSpPr/>
          <p:nvPr/>
        </p:nvSpPr>
        <p:spPr>
          <a:xfrm>
            <a:off x="4406695" y="9492167"/>
            <a:ext cx="178595" cy="178594"/>
          </a:xfrm>
          <a:prstGeom prst="ellipse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8" name="Circle"/>
          <p:cNvSpPr/>
          <p:nvPr/>
        </p:nvSpPr>
        <p:spPr>
          <a:xfrm>
            <a:off x="5618502" y="9478478"/>
            <a:ext cx="178595" cy="178595"/>
          </a:xfrm>
          <a:prstGeom prst="ellipse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9" name="Circle"/>
          <p:cNvSpPr/>
          <p:nvPr/>
        </p:nvSpPr>
        <p:spPr>
          <a:xfrm>
            <a:off x="7142764" y="9445011"/>
            <a:ext cx="178594" cy="178594"/>
          </a:xfrm>
          <a:prstGeom prst="ellipse">
            <a:avLst/>
          </a:pr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0" name="Circle"/>
          <p:cNvSpPr/>
          <p:nvPr/>
        </p:nvSpPr>
        <p:spPr>
          <a:xfrm>
            <a:off x="8278508" y="9392084"/>
            <a:ext cx="178595" cy="178594"/>
          </a:xfrm>
          <a:prstGeom prst="ellipse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1" name="Circle"/>
          <p:cNvSpPr/>
          <p:nvPr/>
        </p:nvSpPr>
        <p:spPr>
          <a:xfrm>
            <a:off x="4117242" y="10447077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2" name="Circle"/>
          <p:cNvSpPr/>
          <p:nvPr/>
        </p:nvSpPr>
        <p:spPr>
          <a:xfrm>
            <a:off x="5755096" y="10451936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3" name="Circle"/>
          <p:cNvSpPr/>
          <p:nvPr/>
        </p:nvSpPr>
        <p:spPr>
          <a:xfrm>
            <a:off x="7215416" y="10414991"/>
            <a:ext cx="178595" cy="178595"/>
          </a:xfrm>
          <a:prstGeom prst="ellipse">
            <a:avLst/>
          </a:prstGeom>
          <a:solidFill>
            <a:srgbClr val="929292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4" name="Circle"/>
          <p:cNvSpPr/>
          <p:nvPr/>
        </p:nvSpPr>
        <p:spPr>
          <a:xfrm>
            <a:off x="8457102" y="10393654"/>
            <a:ext cx="178595" cy="178595"/>
          </a:xfrm>
          <a:prstGeom prst="ellipse">
            <a:avLst/>
          </a:prstGeom>
          <a:solidFill>
            <a:srgbClr val="6C6C6C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294" name="Group"/>
          <p:cNvGrpSpPr/>
          <p:nvPr/>
        </p:nvGrpSpPr>
        <p:grpSpPr>
          <a:xfrm>
            <a:off x="9521561" y="8876240"/>
            <a:ext cx="5286376" cy="3286126"/>
            <a:chOff x="0" y="0"/>
            <a:chExt cx="5286375" cy="3286125"/>
          </a:xfrm>
        </p:grpSpPr>
        <p:sp>
          <p:nvSpPr>
            <p:cNvPr id="2265" name="Rectangle"/>
            <p:cNvSpPr/>
            <p:nvPr/>
          </p:nvSpPr>
          <p:spPr>
            <a:xfrm>
              <a:off x="0" y="0"/>
              <a:ext cx="5286375" cy="328612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66" name="Circle"/>
            <p:cNvSpPr/>
            <p:nvPr/>
          </p:nvSpPr>
          <p:spPr>
            <a:xfrm>
              <a:off x="595628" y="285910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67" name="Circle"/>
            <p:cNvSpPr/>
            <p:nvPr/>
          </p:nvSpPr>
          <p:spPr>
            <a:xfrm>
              <a:off x="392788" y="136845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68" name="Circle"/>
            <p:cNvSpPr/>
            <p:nvPr/>
          </p:nvSpPr>
          <p:spPr>
            <a:xfrm>
              <a:off x="41125" y="2223244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69" name="Circle"/>
            <p:cNvSpPr/>
            <p:nvPr/>
          </p:nvSpPr>
          <p:spPr>
            <a:xfrm>
              <a:off x="1761459" y="220552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0" name="Circle"/>
            <p:cNvSpPr/>
            <p:nvPr/>
          </p:nvSpPr>
          <p:spPr>
            <a:xfrm>
              <a:off x="2033515" y="1381953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1" name="Circle"/>
            <p:cNvSpPr/>
            <p:nvPr/>
          </p:nvSpPr>
          <p:spPr>
            <a:xfrm>
              <a:off x="1681850" y="223674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2" name="Line"/>
            <p:cNvSpPr/>
            <p:nvPr/>
          </p:nvSpPr>
          <p:spPr>
            <a:xfrm flipH="1" flipV="1">
              <a:off x="2048630" y="764790"/>
              <a:ext cx="244169" cy="610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3" name="Line"/>
            <p:cNvSpPr/>
            <p:nvPr/>
          </p:nvSpPr>
          <p:spPr>
            <a:xfrm flipH="1" flipV="1">
              <a:off x="2362055" y="1782218"/>
              <a:ext cx="263758" cy="595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4" name="Line"/>
            <p:cNvSpPr/>
            <p:nvPr/>
          </p:nvSpPr>
          <p:spPr>
            <a:xfrm flipV="1">
              <a:off x="1970750" y="1780670"/>
              <a:ext cx="200443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5" name="Circle"/>
            <p:cNvSpPr/>
            <p:nvPr/>
          </p:nvSpPr>
          <p:spPr>
            <a:xfrm flipH="1">
              <a:off x="3301539" y="237139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6" name="Circle"/>
            <p:cNvSpPr/>
            <p:nvPr/>
          </p:nvSpPr>
          <p:spPr>
            <a:xfrm flipH="1">
              <a:off x="3474760" y="132159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7" name="Circle"/>
            <p:cNvSpPr/>
            <p:nvPr/>
          </p:nvSpPr>
          <p:spPr>
            <a:xfrm flipH="1">
              <a:off x="3650943" y="235102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chemeClr val="accent5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8" name="Line"/>
            <p:cNvSpPr/>
            <p:nvPr/>
          </p:nvSpPr>
          <p:spPr>
            <a:xfrm flipH="1" flipV="1">
              <a:off x="3573634" y="784854"/>
              <a:ext cx="17860" cy="5779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9" name="Line"/>
            <p:cNvSpPr/>
            <p:nvPr/>
          </p:nvSpPr>
          <p:spPr>
            <a:xfrm flipH="1" flipV="1">
              <a:off x="3667406" y="1771452"/>
              <a:ext cx="200444" cy="577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0" name="Circle"/>
            <p:cNvSpPr/>
            <p:nvPr/>
          </p:nvSpPr>
          <p:spPr>
            <a:xfrm flipH="1">
              <a:off x="4440964" y="201467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1" name="Circle"/>
            <p:cNvSpPr/>
            <p:nvPr/>
          </p:nvSpPr>
          <p:spPr>
            <a:xfrm flipH="1">
              <a:off x="4735520" y="131400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2" name="Circle"/>
            <p:cNvSpPr/>
            <p:nvPr/>
          </p:nvSpPr>
          <p:spPr>
            <a:xfrm flipH="1">
              <a:off x="4409261" y="2336467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3" name="Line"/>
            <p:cNvSpPr/>
            <p:nvPr/>
          </p:nvSpPr>
          <p:spPr>
            <a:xfrm flipH="1" flipV="1">
              <a:off x="4726590" y="754428"/>
              <a:ext cx="223705" cy="577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4" name="Line"/>
            <p:cNvSpPr/>
            <p:nvPr/>
          </p:nvSpPr>
          <p:spPr>
            <a:xfrm flipV="1">
              <a:off x="4702035" y="1780014"/>
              <a:ext cx="243155" cy="5784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5" name="Circle"/>
            <p:cNvSpPr/>
            <p:nvPr/>
          </p:nvSpPr>
          <p:spPr>
            <a:xfrm>
              <a:off x="816933" y="2235937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6" name="Arrow"/>
            <p:cNvSpPr/>
            <p:nvPr/>
          </p:nvSpPr>
          <p:spPr>
            <a:xfrm rot="18705128">
              <a:off x="551761" y="2634644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7" name="Arrow"/>
            <p:cNvSpPr/>
            <p:nvPr/>
          </p:nvSpPr>
          <p:spPr>
            <a:xfrm rot="18705128">
              <a:off x="3360158" y="2644327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8" name="Line"/>
            <p:cNvSpPr/>
            <p:nvPr/>
          </p:nvSpPr>
          <p:spPr>
            <a:xfrm flipV="1">
              <a:off x="663414" y="838848"/>
              <a:ext cx="136784" cy="583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9" name="Line"/>
            <p:cNvSpPr/>
            <p:nvPr/>
          </p:nvSpPr>
          <p:spPr>
            <a:xfrm flipV="1">
              <a:off x="341367" y="1792007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0" name="Circle"/>
            <p:cNvSpPr/>
            <p:nvPr/>
          </p:nvSpPr>
          <p:spPr>
            <a:xfrm>
              <a:off x="2590164" y="2296495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1" name="Line"/>
            <p:cNvSpPr/>
            <p:nvPr/>
          </p:nvSpPr>
          <p:spPr>
            <a:xfrm flipH="1" flipV="1">
              <a:off x="739070" y="1783373"/>
              <a:ext cx="190578" cy="5046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2" name="New Object Added After SATB"/>
            <p:cNvSpPr txBox="1"/>
            <p:nvPr/>
          </p:nvSpPr>
          <p:spPr>
            <a:xfrm>
              <a:off x="57037" y="2945941"/>
              <a:ext cx="216285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New Object Added After SATB</a:t>
              </a:r>
            </a:p>
          </p:txBody>
        </p:sp>
        <p:sp>
          <p:nvSpPr>
            <p:cNvPr id="2293" name="Object Dereferenced After SATB"/>
            <p:cNvSpPr txBox="1"/>
            <p:nvPr/>
          </p:nvSpPr>
          <p:spPr>
            <a:xfrm>
              <a:off x="2833194" y="2945941"/>
              <a:ext cx="239614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 Dereferenced After SATB</a:t>
              </a:r>
            </a:p>
          </p:txBody>
        </p:sp>
      </p:grpSp>
      <p:grpSp>
        <p:nvGrpSpPr>
          <p:cNvPr id="2309" name="Group"/>
          <p:cNvGrpSpPr/>
          <p:nvPr/>
        </p:nvGrpSpPr>
        <p:grpSpPr>
          <a:xfrm>
            <a:off x="9771577" y="9332462"/>
            <a:ext cx="4857782" cy="2259655"/>
            <a:chOff x="0" y="0"/>
            <a:chExt cx="4857781" cy="2259654"/>
          </a:xfrm>
        </p:grpSpPr>
        <p:sp>
          <p:nvSpPr>
            <p:cNvPr id="2295" name="Circle"/>
            <p:cNvSpPr/>
            <p:nvPr/>
          </p:nvSpPr>
          <p:spPr>
            <a:xfrm>
              <a:off x="647589" y="100082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6" name="Circle"/>
            <p:cNvSpPr/>
            <p:nvPr/>
          </p:nvSpPr>
          <p:spPr>
            <a:xfrm>
              <a:off x="1859396" y="86394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7" name="Circle"/>
            <p:cNvSpPr/>
            <p:nvPr/>
          </p:nvSpPr>
          <p:spPr>
            <a:xfrm>
              <a:off x="3383658" y="52926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8" name="Circle"/>
            <p:cNvSpPr/>
            <p:nvPr/>
          </p:nvSpPr>
          <p:spPr>
            <a:xfrm>
              <a:off x="4519403" y="0"/>
              <a:ext cx="178595" cy="178594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9" name="Circle"/>
            <p:cNvSpPr/>
            <p:nvPr/>
          </p:nvSpPr>
          <p:spPr>
            <a:xfrm>
              <a:off x="339328" y="1124671"/>
              <a:ext cx="178594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0" name="Circle"/>
            <p:cNvSpPr/>
            <p:nvPr/>
          </p:nvSpPr>
          <p:spPr>
            <a:xfrm>
              <a:off x="1977181" y="1129530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1" name="Circle"/>
            <p:cNvSpPr/>
            <p:nvPr/>
          </p:nvSpPr>
          <p:spPr>
            <a:xfrm>
              <a:off x="3437501" y="1092585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2" name="Circle"/>
            <p:cNvSpPr/>
            <p:nvPr/>
          </p:nvSpPr>
          <p:spPr>
            <a:xfrm>
              <a:off x="4679187" y="1071248"/>
              <a:ext cx="178595" cy="17859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3" name="Circle"/>
            <p:cNvSpPr/>
            <p:nvPr/>
          </p:nvSpPr>
          <p:spPr>
            <a:xfrm>
              <a:off x="0" y="1999781"/>
              <a:ext cx="178594" cy="178594"/>
            </a:xfrm>
            <a:prstGeom prst="ellipse">
              <a:avLst/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4" name="Circle"/>
            <p:cNvSpPr/>
            <p:nvPr/>
          </p:nvSpPr>
          <p:spPr>
            <a:xfrm>
              <a:off x="785812" y="1999781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5" name="Circle"/>
            <p:cNvSpPr/>
            <p:nvPr/>
          </p:nvSpPr>
          <p:spPr>
            <a:xfrm>
              <a:off x="1585190" y="1999781"/>
              <a:ext cx="178595" cy="178594"/>
            </a:xfrm>
            <a:prstGeom prst="ellipse">
              <a:avLst/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6" name="Circle"/>
            <p:cNvSpPr/>
            <p:nvPr/>
          </p:nvSpPr>
          <p:spPr>
            <a:xfrm>
              <a:off x="2574566" y="2043526"/>
              <a:ext cx="178594" cy="178594"/>
            </a:xfrm>
            <a:prstGeom prst="ellipse">
              <a:avLst/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7" name="Circle"/>
            <p:cNvSpPr/>
            <p:nvPr/>
          </p:nvSpPr>
          <p:spPr>
            <a:xfrm>
              <a:off x="3615177" y="2081060"/>
              <a:ext cx="178595" cy="178595"/>
            </a:xfrm>
            <a:prstGeom prst="ellipse">
              <a:avLst/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08" name="Circle"/>
            <p:cNvSpPr/>
            <p:nvPr/>
          </p:nvSpPr>
          <p:spPr>
            <a:xfrm>
              <a:off x="4363320" y="2081060"/>
              <a:ext cx="178595" cy="178595"/>
            </a:xfrm>
            <a:prstGeom prst="ellipse">
              <a:avLst/>
            </a:prstGeom>
            <a:solidFill>
              <a:srgbClr val="6C6C6C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339" name="Group"/>
          <p:cNvGrpSpPr/>
          <p:nvPr/>
        </p:nvGrpSpPr>
        <p:grpSpPr>
          <a:xfrm>
            <a:off x="15506039" y="8893312"/>
            <a:ext cx="5286376" cy="3286126"/>
            <a:chOff x="0" y="0"/>
            <a:chExt cx="5286375" cy="3286125"/>
          </a:xfrm>
        </p:grpSpPr>
        <p:sp>
          <p:nvSpPr>
            <p:cNvPr id="2310" name="Rectangle"/>
            <p:cNvSpPr/>
            <p:nvPr/>
          </p:nvSpPr>
          <p:spPr>
            <a:xfrm>
              <a:off x="0" y="0"/>
              <a:ext cx="5286375" cy="3286125"/>
            </a:xfrm>
            <a:prstGeom prst="rect">
              <a:avLst/>
            </a:prstGeom>
            <a:solidFill>
              <a:srgbClr val="D6D6D6"/>
            </a:solidFill>
            <a:ln w="127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1" name="Circle"/>
            <p:cNvSpPr/>
            <p:nvPr/>
          </p:nvSpPr>
          <p:spPr>
            <a:xfrm>
              <a:off x="595628" y="285910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2" name="Circle"/>
            <p:cNvSpPr/>
            <p:nvPr/>
          </p:nvSpPr>
          <p:spPr>
            <a:xfrm>
              <a:off x="392788" y="136845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3" name="Circle"/>
            <p:cNvSpPr/>
            <p:nvPr/>
          </p:nvSpPr>
          <p:spPr>
            <a:xfrm>
              <a:off x="41125" y="2223244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4" name="Circle"/>
            <p:cNvSpPr/>
            <p:nvPr/>
          </p:nvSpPr>
          <p:spPr>
            <a:xfrm>
              <a:off x="1761459" y="220552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5" name="Circle"/>
            <p:cNvSpPr/>
            <p:nvPr/>
          </p:nvSpPr>
          <p:spPr>
            <a:xfrm>
              <a:off x="2033515" y="1381953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6" name="Circle"/>
            <p:cNvSpPr/>
            <p:nvPr/>
          </p:nvSpPr>
          <p:spPr>
            <a:xfrm>
              <a:off x="1681850" y="2236745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7" name="Line"/>
            <p:cNvSpPr/>
            <p:nvPr/>
          </p:nvSpPr>
          <p:spPr>
            <a:xfrm flipH="1" flipV="1">
              <a:off x="2048630" y="764790"/>
              <a:ext cx="244169" cy="6108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8" name="Line"/>
            <p:cNvSpPr/>
            <p:nvPr/>
          </p:nvSpPr>
          <p:spPr>
            <a:xfrm flipH="1" flipV="1">
              <a:off x="2362055" y="1782218"/>
              <a:ext cx="263758" cy="5957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19" name="Line"/>
            <p:cNvSpPr/>
            <p:nvPr/>
          </p:nvSpPr>
          <p:spPr>
            <a:xfrm flipV="1">
              <a:off x="1970750" y="1780670"/>
              <a:ext cx="200443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0" name="Circle"/>
            <p:cNvSpPr/>
            <p:nvPr/>
          </p:nvSpPr>
          <p:spPr>
            <a:xfrm flipH="1">
              <a:off x="3301539" y="237139"/>
              <a:ext cx="571501" cy="571622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1" name="Circle"/>
            <p:cNvSpPr/>
            <p:nvPr/>
          </p:nvSpPr>
          <p:spPr>
            <a:xfrm flipH="1">
              <a:off x="3474760" y="132159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2" name="Circle"/>
            <p:cNvSpPr/>
            <p:nvPr/>
          </p:nvSpPr>
          <p:spPr>
            <a:xfrm flipH="1">
              <a:off x="3650943" y="2351022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chemeClr val="accent5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3" name="Line"/>
            <p:cNvSpPr/>
            <p:nvPr/>
          </p:nvSpPr>
          <p:spPr>
            <a:xfrm flipH="1" flipV="1">
              <a:off x="3573634" y="784854"/>
              <a:ext cx="17860" cy="5779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4" name="Line"/>
            <p:cNvSpPr/>
            <p:nvPr/>
          </p:nvSpPr>
          <p:spPr>
            <a:xfrm flipH="1" flipV="1">
              <a:off x="3667406" y="1771452"/>
              <a:ext cx="200444" cy="57798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5" name="Circle"/>
            <p:cNvSpPr/>
            <p:nvPr/>
          </p:nvSpPr>
          <p:spPr>
            <a:xfrm flipH="1">
              <a:off x="4440964" y="201467"/>
              <a:ext cx="571501" cy="571501"/>
            </a:xfrm>
            <a:prstGeom prst="ellipse">
              <a:avLst/>
            </a:prstGeom>
            <a:solidFill>
              <a:srgbClr val="4F8F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6" name="Circle"/>
            <p:cNvSpPr/>
            <p:nvPr/>
          </p:nvSpPr>
          <p:spPr>
            <a:xfrm flipH="1">
              <a:off x="4735520" y="1314003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7" name="Circle"/>
            <p:cNvSpPr/>
            <p:nvPr/>
          </p:nvSpPr>
          <p:spPr>
            <a:xfrm flipH="1">
              <a:off x="4409261" y="2336467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8" name="Line"/>
            <p:cNvSpPr/>
            <p:nvPr/>
          </p:nvSpPr>
          <p:spPr>
            <a:xfrm flipH="1" flipV="1">
              <a:off x="4726590" y="754428"/>
              <a:ext cx="223705" cy="57712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29" name="Line"/>
            <p:cNvSpPr/>
            <p:nvPr/>
          </p:nvSpPr>
          <p:spPr>
            <a:xfrm flipV="1">
              <a:off x="4702035" y="1780014"/>
              <a:ext cx="243155" cy="5784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0" name="Circle"/>
            <p:cNvSpPr/>
            <p:nvPr/>
          </p:nvSpPr>
          <p:spPr>
            <a:xfrm>
              <a:off x="816933" y="2235937"/>
              <a:ext cx="440431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1" name="Arrow"/>
            <p:cNvSpPr/>
            <p:nvPr/>
          </p:nvSpPr>
          <p:spPr>
            <a:xfrm rot="18705128">
              <a:off x="551761" y="2634644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2" name="Arrow"/>
            <p:cNvSpPr/>
            <p:nvPr/>
          </p:nvSpPr>
          <p:spPr>
            <a:xfrm rot="18705128">
              <a:off x="3360158" y="2644327"/>
              <a:ext cx="325655" cy="178594"/>
            </a:xfrm>
            <a:prstGeom prst="rightArrow">
              <a:avLst>
                <a:gd name="adj1" fmla="val 32000"/>
                <a:gd name="adj2" fmla="val 60000"/>
              </a:avLst>
            </a:prstGeom>
            <a:solidFill>
              <a:schemeClr val="accent5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3" name="Line"/>
            <p:cNvSpPr/>
            <p:nvPr/>
          </p:nvSpPr>
          <p:spPr>
            <a:xfrm flipV="1">
              <a:off x="663414" y="838848"/>
              <a:ext cx="136784" cy="5838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4" name="Line"/>
            <p:cNvSpPr/>
            <p:nvPr/>
          </p:nvSpPr>
          <p:spPr>
            <a:xfrm flipV="1">
              <a:off x="341367" y="1792007"/>
              <a:ext cx="200444" cy="476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5" name="Circle"/>
            <p:cNvSpPr/>
            <p:nvPr/>
          </p:nvSpPr>
          <p:spPr>
            <a:xfrm>
              <a:off x="2590164" y="2296495"/>
              <a:ext cx="440430" cy="440524"/>
            </a:xfrm>
            <a:prstGeom prst="ellipse">
              <a:avLst/>
            </a:prstGeom>
            <a:solidFill>
              <a:schemeClr val="accent3">
                <a:hueOff val="-365725"/>
                <a:satOff val="-32500"/>
                <a:lumOff val="18235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6" name="Line"/>
            <p:cNvSpPr/>
            <p:nvPr/>
          </p:nvSpPr>
          <p:spPr>
            <a:xfrm flipH="1" flipV="1">
              <a:off x="739070" y="1783373"/>
              <a:ext cx="190578" cy="5046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37" name="New Object Added After SATB"/>
            <p:cNvSpPr txBox="1"/>
            <p:nvPr/>
          </p:nvSpPr>
          <p:spPr>
            <a:xfrm>
              <a:off x="57037" y="2945941"/>
              <a:ext cx="216285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New Object Added After SATB</a:t>
              </a:r>
            </a:p>
          </p:txBody>
        </p:sp>
        <p:sp>
          <p:nvSpPr>
            <p:cNvPr id="2338" name="Object Dereferenced After SATB"/>
            <p:cNvSpPr txBox="1"/>
            <p:nvPr/>
          </p:nvSpPr>
          <p:spPr>
            <a:xfrm>
              <a:off x="2833194" y="2945941"/>
              <a:ext cx="2396145" cy="26271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algn="l">
                <a:spcBef>
                  <a:spcPts val="4500"/>
                </a:spcBef>
                <a:defRPr sz="900">
                  <a:solidFill>
                    <a:srgbClr val="000000"/>
                  </a:solidFill>
                </a:defRPr>
              </a:lvl1pPr>
            </a:lstStyle>
            <a:p>
              <a:pPr/>
              <a:r>
                <a:t>Object Dereferenced After SATB</a:t>
              </a:r>
            </a:p>
          </p:txBody>
        </p:sp>
      </p:grpSp>
      <p:grpSp>
        <p:nvGrpSpPr>
          <p:cNvPr id="2354" name="Group"/>
          <p:cNvGrpSpPr/>
          <p:nvPr/>
        </p:nvGrpSpPr>
        <p:grpSpPr>
          <a:xfrm>
            <a:off x="15755677" y="9388688"/>
            <a:ext cx="4857782" cy="2259656"/>
            <a:chOff x="0" y="0"/>
            <a:chExt cx="4857781" cy="2259654"/>
          </a:xfrm>
        </p:grpSpPr>
        <p:sp>
          <p:nvSpPr>
            <p:cNvPr id="2340" name="Circle"/>
            <p:cNvSpPr/>
            <p:nvPr/>
          </p:nvSpPr>
          <p:spPr>
            <a:xfrm>
              <a:off x="647589" y="100082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1" name="Circle"/>
            <p:cNvSpPr/>
            <p:nvPr/>
          </p:nvSpPr>
          <p:spPr>
            <a:xfrm>
              <a:off x="1859396" y="86394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2" name="Circle"/>
            <p:cNvSpPr/>
            <p:nvPr/>
          </p:nvSpPr>
          <p:spPr>
            <a:xfrm>
              <a:off x="3383658" y="52926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3" name="Circle"/>
            <p:cNvSpPr/>
            <p:nvPr/>
          </p:nvSpPr>
          <p:spPr>
            <a:xfrm>
              <a:off x="4519403" y="0"/>
              <a:ext cx="178595" cy="178594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4" name="Circle"/>
            <p:cNvSpPr/>
            <p:nvPr/>
          </p:nvSpPr>
          <p:spPr>
            <a:xfrm>
              <a:off x="339328" y="1124671"/>
              <a:ext cx="178594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5" name="Circle"/>
            <p:cNvSpPr/>
            <p:nvPr/>
          </p:nvSpPr>
          <p:spPr>
            <a:xfrm>
              <a:off x="1977181" y="1129530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6" name="Circle"/>
            <p:cNvSpPr/>
            <p:nvPr/>
          </p:nvSpPr>
          <p:spPr>
            <a:xfrm>
              <a:off x="3437501" y="1092585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7" name="Circle"/>
            <p:cNvSpPr/>
            <p:nvPr/>
          </p:nvSpPr>
          <p:spPr>
            <a:xfrm>
              <a:off x="4679187" y="1071248"/>
              <a:ext cx="178595" cy="17859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8" name="Circle"/>
            <p:cNvSpPr/>
            <p:nvPr/>
          </p:nvSpPr>
          <p:spPr>
            <a:xfrm>
              <a:off x="0" y="1999781"/>
              <a:ext cx="178594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49" name="Circle"/>
            <p:cNvSpPr/>
            <p:nvPr/>
          </p:nvSpPr>
          <p:spPr>
            <a:xfrm>
              <a:off x="785812" y="1999781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0" name="Circle"/>
            <p:cNvSpPr/>
            <p:nvPr/>
          </p:nvSpPr>
          <p:spPr>
            <a:xfrm>
              <a:off x="1585190" y="1999781"/>
              <a:ext cx="178595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1" name="Circle"/>
            <p:cNvSpPr/>
            <p:nvPr/>
          </p:nvSpPr>
          <p:spPr>
            <a:xfrm>
              <a:off x="2574566" y="2043526"/>
              <a:ext cx="178594" cy="178594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2" name="Circle"/>
            <p:cNvSpPr/>
            <p:nvPr/>
          </p:nvSpPr>
          <p:spPr>
            <a:xfrm>
              <a:off x="3615177" y="2081060"/>
              <a:ext cx="178595" cy="178595"/>
            </a:xfrm>
            <a:prstGeom prst="ellipse">
              <a:avLst/>
            </a:prstGeom>
            <a:solidFill>
              <a:srgbClr val="000000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353" name="Circle"/>
            <p:cNvSpPr/>
            <p:nvPr/>
          </p:nvSpPr>
          <p:spPr>
            <a:xfrm>
              <a:off x="4363320" y="2081060"/>
              <a:ext cx="178595" cy="178595"/>
            </a:xfrm>
            <a:prstGeom prst="ellipse">
              <a:avLst/>
            </a:pr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Appendix 6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6f</a:t>
            </a:r>
          </a:p>
        </p:txBody>
      </p:sp>
      <p:sp>
        <p:nvSpPr>
          <p:cNvPr id="2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8" name="G1GC Young Collection - Re-Mark"/>
          <p:cNvSpPr txBox="1"/>
          <p:nvPr/>
        </p:nvSpPr>
        <p:spPr>
          <a:xfrm>
            <a:off x="7188503" y="1536322"/>
            <a:ext cx="10042712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Re-Mark</a:t>
            </a:r>
          </a:p>
        </p:txBody>
      </p:sp>
      <p:sp>
        <p:nvSpPr>
          <p:cNvPr id="2359" name="Arrow"/>
          <p:cNvSpPr/>
          <p:nvPr/>
        </p:nvSpPr>
        <p:spPr>
          <a:xfrm>
            <a:off x="11660314" y="10578579"/>
            <a:ext cx="1063372" cy="794656"/>
          </a:xfrm>
          <a:prstGeom prst="rightArrow">
            <a:avLst>
              <a:gd name="adj1" fmla="val 32000"/>
              <a:gd name="adj2" fmla="val 85642"/>
            </a:avLst>
          </a:prstGeom>
          <a:solidFill>
            <a:schemeClr val="accent3">
              <a:hueOff val="557972"/>
              <a:lumOff val="-12549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5023" y="2536031"/>
            <a:ext cx="3053954" cy="2290466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23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2362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sp>
        <p:nvSpPr>
          <p:cNvPr id="2363" name="Collection Set"/>
          <p:cNvSpPr txBox="1"/>
          <p:nvPr/>
        </p:nvSpPr>
        <p:spPr>
          <a:xfrm>
            <a:off x="4082048" y="3870458"/>
            <a:ext cx="2467200" cy="464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Collection Set</a:t>
            </a:r>
          </a:p>
        </p:txBody>
      </p:sp>
      <p:grpSp>
        <p:nvGrpSpPr>
          <p:cNvPr id="2457" name="Group"/>
          <p:cNvGrpSpPr/>
          <p:nvPr/>
        </p:nvGrpSpPr>
        <p:grpSpPr>
          <a:xfrm>
            <a:off x="13919565" y="5232796"/>
            <a:ext cx="6643689" cy="6643689"/>
            <a:chOff x="0" y="0"/>
            <a:chExt cx="6643687" cy="6643687"/>
          </a:xfrm>
        </p:grpSpPr>
        <p:sp>
          <p:nvSpPr>
            <p:cNvPr id="2364" name="Rectangle"/>
            <p:cNvSpPr/>
            <p:nvPr/>
          </p:nvSpPr>
          <p:spPr>
            <a:xfrm>
              <a:off x="22287" y="827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456" name="Group"/>
            <p:cNvGrpSpPr/>
            <p:nvPr/>
          </p:nvGrpSpPr>
          <p:grpSpPr>
            <a:xfrm>
              <a:off x="-1" y="-1"/>
              <a:ext cx="6643689" cy="6643689"/>
              <a:chOff x="0" y="0"/>
              <a:chExt cx="6643687" cy="6643687"/>
            </a:xfrm>
          </p:grpSpPr>
          <p:sp>
            <p:nvSpPr>
              <p:cNvPr id="2365" name="Line"/>
              <p:cNvSpPr/>
              <p:nvPr/>
            </p:nvSpPr>
            <p:spPr>
              <a:xfrm flipV="1">
                <a:off x="5314" y="9336"/>
                <a:ext cx="1" cy="61195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66" name="Line"/>
              <p:cNvSpPr/>
              <p:nvPr/>
            </p:nvSpPr>
            <p:spPr>
              <a:xfrm flipV="1">
                <a:off x="36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67" name="Line"/>
              <p:cNvSpPr/>
              <p:nvPr/>
            </p:nvSpPr>
            <p:spPr>
              <a:xfrm flipV="1">
                <a:off x="71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68" name="Line"/>
              <p:cNvSpPr/>
              <p:nvPr/>
            </p:nvSpPr>
            <p:spPr>
              <a:xfrm flipV="1">
                <a:off x="107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69" name="Line"/>
              <p:cNvSpPr/>
              <p:nvPr/>
            </p:nvSpPr>
            <p:spPr>
              <a:xfrm flipV="1">
                <a:off x="143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0" name="Line"/>
              <p:cNvSpPr/>
              <p:nvPr/>
            </p:nvSpPr>
            <p:spPr>
              <a:xfrm flipV="1">
                <a:off x="178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1" name="Line"/>
              <p:cNvSpPr/>
              <p:nvPr/>
            </p:nvSpPr>
            <p:spPr>
              <a:xfrm flipV="1">
                <a:off x="214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2" name="Line"/>
              <p:cNvSpPr/>
              <p:nvPr/>
            </p:nvSpPr>
            <p:spPr>
              <a:xfrm flipV="1">
                <a:off x="250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3" name="Line"/>
              <p:cNvSpPr/>
              <p:nvPr/>
            </p:nvSpPr>
            <p:spPr>
              <a:xfrm flipV="1">
                <a:off x="285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4" name="Line"/>
              <p:cNvSpPr/>
              <p:nvPr/>
            </p:nvSpPr>
            <p:spPr>
              <a:xfrm flipV="1">
                <a:off x="321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5" name="Line"/>
              <p:cNvSpPr/>
              <p:nvPr/>
            </p:nvSpPr>
            <p:spPr>
              <a:xfrm flipV="1">
                <a:off x="357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6" name="Line"/>
              <p:cNvSpPr/>
              <p:nvPr/>
            </p:nvSpPr>
            <p:spPr>
              <a:xfrm flipV="1">
                <a:off x="392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7" name="Line"/>
              <p:cNvSpPr/>
              <p:nvPr/>
            </p:nvSpPr>
            <p:spPr>
              <a:xfrm flipV="1">
                <a:off x="428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8" name="Line"/>
              <p:cNvSpPr/>
              <p:nvPr/>
            </p:nvSpPr>
            <p:spPr>
              <a:xfrm flipV="1">
                <a:off x="464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79" name="Line"/>
              <p:cNvSpPr/>
              <p:nvPr/>
            </p:nvSpPr>
            <p:spPr>
              <a:xfrm flipV="1">
                <a:off x="499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0" name="Line"/>
              <p:cNvSpPr/>
              <p:nvPr/>
            </p:nvSpPr>
            <p:spPr>
              <a:xfrm flipV="1">
                <a:off x="5355314" y="9336"/>
                <a:ext cx="1" cy="611955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1" name="Line"/>
              <p:cNvSpPr/>
              <p:nvPr/>
            </p:nvSpPr>
            <p:spPr>
              <a:xfrm>
                <a:off x="0" y="1630589"/>
                <a:ext cx="535423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2" name="Line"/>
              <p:cNvSpPr/>
              <p:nvPr/>
            </p:nvSpPr>
            <p:spPr>
              <a:xfrm>
                <a:off x="0" y="0"/>
                <a:ext cx="5350001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3" name="Line"/>
              <p:cNvSpPr/>
              <p:nvPr/>
            </p:nvSpPr>
            <p:spPr>
              <a:xfrm>
                <a:off x="0" y="203823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4" name="Line"/>
              <p:cNvSpPr/>
              <p:nvPr/>
            </p:nvSpPr>
            <p:spPr>
              <a:xfrm>
                <a:off x="0" y="285353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5" name="Line"/>
              <p:cNvSpPr/>
              <p:nvPr/>
            </p:nvSpPr>
            <p:spPr>
              <a:xfrm>
                <a:off x="0" y="4484121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6" name="Line"/>
              <p:cNvSpPr/>
              <p:nvPr/>
            </p:nvSpPr>
            <p:spPr>
              <a:xfrm>
                <a:off x="0" y="529941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7" name="Line"/>
              <p:cNvSpPr/>
              <p:nvPr/>
            </p:nvSpPr>
            <p:spPr>
              <a:xfrm>
                <a:off x="0" y="570706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8" name="Line"/>
              <p:cNvSpPr/>
              <p:nvPr/>
            </p:nvSpPr>
            <p:spPr>
              <a:xfrm>
                <a:off x="0" y="366882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89" name="Line"/>
              <p:cNvSpPr/>
              <p:nvPr/>
            </p:nvSpPr>
            <p:spPr>
              <a:xfrm>
                <a:off x="0" y="489176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0" name="Line"/>
              <p:cNvSpPr/>
              <p:nvPr/>
            </p:nvSpPr>
            <p:spPr>
              <a:xfrm>
                <a:off x="0" y="407647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1" name="Line"/>
              <p:cNvSpPr/>
              <p:nvPr/>
            </p:nvSpPr>
            <p:spPr>
              <a:xfrm>
                <a:off x="0" y="326117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2" name="Line"/>
              <p:cNvSpPr/>
              <p:nvPr/>
            </p:nvSpPr>
            <p:spPr>
              <a:xfrm>
                <a:off x="0" y="81529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3" name="Line"/>
              <p:cNvSpPr/>
              <p:nvPr/>
            </p:nvSpPr>
            <p:spPr>
              <a:xfrm>
                <a:off x="0" y="244588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4" name="Line"/>
              <p:cNvSpPr/>
              <p:nvPr/>
            </p:nvSpPr>
            <p:spPr>
              <a:xfrm>
                <a:off x="0" y="40764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5" name="Line"/>
              <p:cNvSpPr/>
              <p:nvPr/>
            </p:nvSpPr>
            <p:spPr>
              <a:xfrm>
                <a:off x="0" y="122294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6" name="Line"/>
              <p:cNvSpPr/>
              <p:nvPr/>
            </p:nvSpPr>
            <p:spPr>
              <a:xfrm>
                <a:off x="0" y="6125631"/>
                <a:ext cx="535000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7" name="Rectangle"/>
              <p:cNvSpPr/>
              <p:nvPr/>
            </p:nvSpPr>
            <p:spPr>
              <a:xfrm>
                <a:off x="728200" y="204733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8" name="Rectangle"/>
              <p:cNvSpPr/>
              <p:nvPr/>
            </p:nvSpPr>
            <p:spPr>
              <a:xfrm>
                <a:off x="365508" y="367428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399" name="Rectangle"/>
              <p:cNvSpPr/>
              <p:nvPr/>
            </p:nvSpPr>
            <p:spPr>
              <a:xfrm>
                <a:off x="2509941" y="413107"/>
                <a:ext cx="343930" cy="39308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0" name="Rectangle"/>
              <p:cNvSpPr/>
              <p:nvPr/>
            </p:nvSpPr>
            <p:spPr>
              <a:xfrm>
                <a:off x="4646757" y="416746"/>
                <a:ext cx="343929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1" name="Rectangle"/>
              <p:cNvSpPr/>
              <p:nvPr/>
            </p:nvSpPr>
            <p:spPr>
              <a:xfrm>
                <a:off x="371534" y="5717983"/>
                <a:ext cx="343929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2" name="Rectangle"/>
              <p:cNvSpPr/>
              <p:nvPr/>
            </p:nvSpPr>
            <p:spPr>
              <a:xfrm>
                <a:off x="2151682" y="5712524"/>
                <a:ext cx="343930" cy="40400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3" name="Rectangle"/>
              <p:cNvSpPr/>
              <p:nvPr/>
            </p:nvSpPr>
            <p:spPr>
              <a:xfrm>
                <a:off x="3931831" y="5304876"/>
                <a:ext cx="353483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4" name="Rectangle"/>
              <p:cNvSpPr/>
              <p:nvPr/>
            </p:nvSpPr>
            <p:spPr>
              <a:xfrm>
                <a:off x="2868200" y="367246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5" name="Rectangle"/>
              <p:cNvSpPr/>
              <p:nvPr/>
            </p:nvSpPr>
            <p:spPr>
              <a:xfrm>
                <a:off x="4649942" y="367246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6" name="Rectangle"/>
              <p:cNvSpPr/>
              <p:nvPr/>
            </p:nvSpPr>
            <p:spPr>
              <a:xfrm>
                <a:off x="2146110" y="1228401"/>
                <a:ext cx="353483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7" name="Rectangle"/>
              <p:cNvSpPr/>
              <p:nvPr/>
            </p:nvSpPr>
            <p:spPr>
              <a:xfrm>
                <a:off x="723424" y="4495041"/>
                <a:ext cx="343929" cy="39308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8" name="Rectangle"/>
              <p:cNvSpPr/>
              <p:nvPr/>
            </p:nvSpPr>
            <p:spPr>
              <a:xfrm>
                <a:off x="4291919" y="1635139"/>
                <a:ext cx="343930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09" name="Rectangle"/>
              <p:cNvSpPr/>
              <p:nvPr/>
            </p:nvSpPr>
            <p:spPr>
              <a:xfrm>
                <a:off x="3576757" y="3264819"/>
                <a:ext cx="343930" cy="40400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10" name="Rectangle"/>
              <p:cNvSpPr/>
              <p:nvPr/>
            </p:nvSpPr>
            <p:spPr>
              <a:xfrm>
                <a:off x="2146110" y="2047336"/>
                <a:ext cx="343929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11" name="Rectangle"/>
              <p:cNvSpPr/>
              <p:nvPr/>
            </p:nvSpPr>
            <p:spPr>
              <a:xfrm>
                <a:off x="2238944" y="2051886"/>
                <a:ext cx="251095" cy="376710"/>
              </a:xfrm>
              <a:prstGeom prst="rect">
                <a:avLst/>
              </a:prstGeom>
              <a:solidFill>
                <a:srgbClr val="D6D6D6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432" name="Group"/>
              <p:cNvGrpSpPr/>
              <p:nvPr/>
            </p:nvGrpSpPr>
            <p:grpSpPr>
              <a:xfrm>
                <a:off x="1280440" y="1259009"/>
                <a:ext cx="5363248" cy="5384679"/>
                <a:chOff x="0" y="0"/>
                <a:chExt cx="5363246" cy="5384677"/>
              </a:xfrm>
            </p:grpSpPr>
            <p:sp>
              <p:nvSpPr>
                <p:cNvPr id="2412" name="Rectangle"/>
                <p:cNvSpPr/>
                <p:nvPr/>
              </p:nvSpPr>
              <p:spPr>
                <a:xfrm>
                  <a:off x="5126" y="12294"/>
                  <a:ext cx="5327696" cy="5360090"/>
                </a:xfrm>
                <a:prstGeom prst="rect">
                  <a:avLst/>
                </a:prstGeom>
                <a:solidFill>
                  <a:srgbClr val="D6D6D6"/>
                </a:solidFill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420" name="Group"/>
                <p:cNvGrpSpPr/>
                <p:nvPr/>
              </p:nvGrpSpPr>
              <p:grpSpPr>
                <a:xfrm>
                  <a:off x="-1" y="-1"/>
                  <a:ext cx="5351939" cy="5384679"/>
                  <a:chOff x="0" y="0"/>
                  <a:chExt cx="5351937" cy="5384677"/>
                </a:xfrm>
              </p:grpSpPr>
              <p:grpSp>
                <p:nvGrpSpPr>
                  <p:cNvPr id="2418" name="Group"/>
                  <p:cNvGrpSpPr/>
                  <p:nvPr/>
                </p:nvGrpSpPr>
                <p:grpSpPr>
                  <a:xfrm>
                    <a:off x="-1" y="0"/>
                    <a:ext cx="5351939" cy="5358796"/>
                    <a:chOff x="0" y="0"/>
                    <a:chExt cx="5351937" cy="5358795"/>
                  </a:xfrm>
                </p:grpSpPr>
                <p:sp>
                  <p:nvSpPr>
                    <p:cNvPr id="2413" name="Rectangle"/>
                    <p:cNvSpPr/>
                    <p:nvPr/>
                  </p:nvSpPr>
                  <p:spPr>
                    <a:xfrm>
                      <a:off x="3585050" y="2735169"/>
                      <a:ext cx="1766874" cy="2623627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14" name="Rectangle"/>
                    <p:cNvSpPr/>
                    <p:nvPr/>
                  </p:nvSpPr>
                  <p:spPr>
                    <a:xfrm>
                      <a:off x="4498327" y="15339"/>
                      <a:ext cx="853611" cy="1829687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15" name="Rectangle"/>
                    <p:cNvSpPr/>
                    <p:nvPr/>
                  </p:nvSpPr>
                  <p:spPr>
                    <a:xfrm>
                      <a:off x="33748" y="3590842"/>
                      <a:ext cx="2647579" cy="1760309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16" name="Rectangle"/>
                    <p:cNvSpPr/>
                    <p:nvPr/>
                  </p:nvSpPr>
                  <p:spPr>
                    <a:xfrm>
                      <a:off x="2701023" y="0"/>
                      <a:ext cx="883438" cy="957202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17" name="Rectangle"/>
                    <p:cNvSpPr/>
                    <p:nvPr/>
                  </p:nvSpPr>
                  <p:spPr>
                    <a:xfrm>
                      <a:off x="0" y="24238"/>
                      <a:ext cx="1778952" cy="1830343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  <p:sp>
                <p:nvSpPr>
                  <p:cNvPr id="2419" name="Rectangle"/>
                  <p:cNvSpPr/>
                  <p:nvPr/>
                </p:nvSpPr>
                <p:spPr>
                  <a:xfrm>
                    <a:off x="6550" y="8726"/>
                    <a:ext cx="5329863" cy="5375952"/>
                  </a:xfrm>
                  <a:prstGeom prst="rect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grpSp>
              <p:nvGrpSpPr>
                <p:cNvPr id="2431" name="Group"/>
                <p:cNvGrpSpPr/>
                <p:nvPr/>
              </p:nvGrpSpPr>
              <p:grpSpPr>
                <a:xfrm>
                  <a:off x="-1" y="19863"/>
                  <a:ext cx="5363248" cy="5344952"/>
                  <a:chOff x="0" y="0"/>
                  <a:chExt cx="5363246" cy="5344950"/>
                </a:xfrm>
              </p:grpSpPr>
              <p:sp>
                <p:nvSpPr>
                  <p:cNvPr id="2421" name="Line"/>
                  <p:cNvSpPr/>
                  <p:nvPr/>
                </p:nvSpPr>
                <p:spPr>
                  <a:xfrm flipH="1">
                    <a:off x="17859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2" name="Line"/>
                  <p:cNvSpPr/>
                  <p:nvPr/>
                </p:nvSpPr>
                <p:spPr>
                  <a:xfrm flipH="1">
                    <a:off x="8774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3" name="Line"/>
                  <p:cNvSpPr/>
                  <p:nvPr/>
                </p:nvSpPr>
                <p:spPr>
                  <a:xfrm flipH="1">
                    <a:off x="4511413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4" name="Line"/>
                  <p:cNvSpPr/>
                  <p:nvPr/>
                </p:nvSpPr>
                <p:spPr>
                  <a:xfrm flipH="1">
                    <a:off x="2694411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5" name="Line"/>
                  <p:cNvSpPr/>
                  <p:nvPr/>
                </p:nvSpPr>
                <p:spPr>
                  <a:xfrm flipH="1">
                    <a:off x="3602912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6" name="Line"/>
                  <p:cNvSpPr/>
                  <p:nvPr/>
                </p:nvSpPr>
                <p:spPr>
                  <a:xfrm>
                    <a:off x="0" y="95516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7" name="Line"/>
                  <p:cNvSpPr/>
                  <p:nvPr/>
                </p:nvSpPr>
                <p:spPr>
                  <a:xfrm>
                    <a:off x="14858" y="1826611"/>
                    <a:ext cx="530062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8" name="Line"/>
                  <p:cNvSpPr/>
                  <p:nvPr/>
                </p:nvSpPr>
                <p:spPr>
                  <a:xfrm>
                    <a:off x="0" y="269805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29" name="Line"/>
                  <p:cNvSpPr/>
                  <p:nvPr/>
                </p:nvSpPr>
                <p:spPr>
                  <a:xfrm>
                    <a:off x="0" y="3569501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430" name="Line"/>
                  <p:cNvSpPr/>
                  <p:nvPr/>
                </p:nvSpPr>
                <p:spPr>
                  <a:xfrm>
                    <a:off x="5304" y="4440947"/>
                    <a:ext cx="5357943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  <p:sp>
            <p:nvSpPr>
              <p:cNvPr id="2433" name="Line"/>
              <p:cNvSpPr/>
              <p:nvPr/>
            </p:nvSpPr>
            <p:spPr>
              <a:xfrm flipH="1" flipV="1">
                <a:off x="721832" y="810263"/>
                <a:ext cx="560201" cy="581540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434" name="Line"/>
              <p:cNvSpPr/>
              <p:nvPr/>
            </p:nvSpPr>
            <p:spPr>
              <a:xfrm flipH="1" flipV="1">
                <a:off x="1072909" y="408265"/>
                <a:ext cx="5543177" cy="846818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455" name="Group"/>
              <p:cNvGrpSpPr/>
              <p:nvPr/>
            </p:nvGrpSpPr>
            <p:grpSpPr>
              <a:xfrm>
                <a:off x="718286" y="407647"/>
                <a:ext cx="359157" cy="404411"/>
                <a:chOff x="0" y="0"/>
                <a:chExt cx="359156" cy="404409"/>
              </a:xfrm>
            </p:grpSpPr>
            <p:sp>
              <p:nvSpPr>
                <p:cNvPr id="2435" name="Rectangle"/>
                <p:cNvSpPr/>
                <p:nvPr/>
              </p:nvSpPr>
              <p:spPr>
                <a:xfrm>
                  <a:off x="941" y="0"/>
                  <a:ext cx="357274" cy="404410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436" name="Rectangle"/>
                <p:cNvSpPr/>
                <p:nvPr/>
              </p:nvSpPr>
              <p:spPr>
                <a:xfrm>
                  <a:off x="242950" y="198572"/>
                  <a:ext cx="114644" cy="196545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437" name="Rectangle"/>
                <p:cNvSpPr/>
                <p:nvPr/>
              </p:nvSpPr>
              <p:spPr>
                <a:xfrm>
                  <a:off x="301834" y="3764"/>
                  <a:ext cx="57323" cy="13103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438" name="Rectangle"/>
                <p:cNvSpPr/>
                <p:nvPr/>
              </p:nvSpPr>
              <p:spPr>
                <a:xfrm>
                  <a:off x="8929" y="267687"/>
                  <a:ext cx="171788" cy="13242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439" name="Square"/>
                <p:cNvSpPr/>
                <p:nvPr/>
              </p:nvSpPr>
              <p:spPr>
                <a:xfrm>
                  <a:off x="183172" y="3764"/>
                  <a:ext cx="57322" cy="6551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440" name="Rectangle"/>
                <p:cNvSpPr/>
                <p:nvPr/>
              </p:nvSpPr>
              <p:spPr>
                <a:xfrm>
                  <a:off x="569" y="4434"/>
                  <a:ext cx="115428" cy="12969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454" name="Group"/>
                <p:cNvGrpSpPr/>
                <p:nvPr/>
              </p:nvGrpSpPr>
              <p:grpSpPr>
                <a:xfrm>
                  <a:off x="0" y="0"/>
                  <a:ext cx="357274" cy="404410"/>
                  <a:chOff x="0" y="0"/>
                  <a:chExt cx="357273" cy="404409"/>
                </a:xfrm>
              </p:grpSpPr>
              <p:sp>
                <p:nvSpPr>
                  <p:cNvPr id="2441" name="Rectangle"/>
                  <p:cNvSpPr/>
                  <p:nvPr/>
                </p:nvSpPr>
                <p:spPr>
                  <a:xfrm>
                    <a:off x="0" y="0"/>
                    <a:ext cx="357274" cy="404410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2453" name="Group"/>
                  <p:cNvGrpSpPr/>
                  <p:nvPr/>
                </p:nvGrpSpPr>
                <p:grpSpPr>
                  <a:xfrm>
                    <a:off x="0" y="4789"/>
                    <a:ext cx="357274" cy="393090"/>
                    <a:chOff x="0" y="0"/>
                    <a:chExt cx="357273" cy="393088"/>
                  </a:xfrm>
                </p:grpSpPr>
                <p:sp>
                  <p:nvSpPr>
                    <p:cNvPr id="2442" name="Rectangle"/>
                    <p:cNvSpPr/>
                    <p:nvPr/>
                  </p:nvSpPr>
                  <p:spPr>
                    <a:xfrm>
                      <a:off x="1960" y="0"/>
                      <a:ext cx="355314" cy="393089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3" name="Line"/>
                    <p:cNvSpPr/>
                    <p:nvPr/>
                  </p:nvSpPr>
                  <p:spPr>
                    <a:xfrm flipH="1">
                      <a:off x="118717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4" name="Line"/>
                    <p:cNvSpPr/>
                    <p:nvPr/>
                  </p:nvSpPr>
                  <p:spPr>
                    <a:xfrm flipH="1">
                      <a:off x="57818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5" name="Line"/>
                    <p:cNvSpPr/>
                    <p:nvPr/>
                  </p:nvSpPr>
                  <p:spPr>
                    <a:xfrm flipH="1">
                      <a:off x="301414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6" name="Line"/>
                    <p:cNvSpPr/>
                    <p:nvPr/>
                  </p:nvSpPr>
                  <p:spPr>
                    <a:xfrm flipH="1">
                      <a:off x="179616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7" name="Line"/>
                    <p:cNvSpPr/>
                    <p:nvPr/>
                  </p:nvSpPr>
                  <p:spPr>
                    <a:xfrm flipH="1">
                      <a:off x="240515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8" name="Line"/>
                    <p:cNvSpPr/>
                    <p:nvPr/>
                  </p:nvSpPr>
                  <p:spPr>
                    <a:xfrm>
                      <a:off x="0" y="6779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49" name="Line"/>
                    <p:cNvSpPr/>
                    <p:nvPr/>
                  </p:nvSpPr>
                  <p:spPr>
                    <a:xfrm>
                      <a:off x="0" y="13334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50" name="Line"/>
                    <p:cNvSpPr/>
                    <p:nvPr/>
                  </p:nvSpPr>
                  <p:spPr>
                    <a:xfrm>
                      <a:off x="0" y="19890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51" name="Line"/>
                    <p:cNvSpPr/>
                    <p:nvPr/>
                  </p:nvSpPr>
                  <p:spPr>
                    <a:xfrm>
                      <a:off x="0" y="26445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452" name="Line"/>
                    <p:cNvSpPr/>
                    <p:nvPr/>
                  </p:nvSpPr>
                  <p:spPr>
                    <a:xfrm>
                      <a:off x="0" y="33001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</p:grpSp>
      </p:grpSp>
      <p:grpSp>
        <p:nvGrpSpPr>
          <p:cNvPr id="2551" name="Group"/>
          <p:cNvGrpSpPr/>
          <p:nvPr/>
        </p:nvGrpSpPr>
        <p:grpSpPr>
          <a:xfrm>
            <a:off x="3413820" y="4667536"/>
            <a:ext cx="7063680" cy="7208949"/>
            <a:chOff x="0" y="0"/>
            <a:chExt cx="7063678" cy="7208947"/>
          </a:xfrm>
        </p:grpSpPr>
        <p:sp>
          <p:nvSpPr>
            <p:cNvPr id="2458" name="Rectangle"/>
            <p:cNvSpPr/>
            <p:nvPr/>
          </p:nvSpPr>
          <p:spPr>
            <a:xfrm>
              <a:off x="442278" y="57353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59" name="Line"/>
            <p:cNvSpPr/>
            <p:nvPr/>
          </p:nvSpPr>
          <p:spPr>
            <a:xfrm flipV="1">
              <a:off x="42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0" name="Line"/>
            <p:cNvSpPr/>
            <p:nvPr/>
          </p:nvSpPr>
          <p:spPr>
            <a:xfrm flipV="1">
              <a:off x="78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1" name="Line"/>
            <p:cNvSpPr/>
            <p:nvPr/>
          </p:nvSpPr>
          <p:spPr>
            <a:xfrm flipV="1">
              <a:off x="113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2" name="Line"/>
            <p:cNvSpPr/>
            <p:nvPr/>
          </p:nvSpPr>
          <p:spPr>
            <a:xfrm flipV="1">
              <a:off x="149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3" name="Line"/>
            <p:cNvSpPr/>
            <p:nvPr/>
          </p:nvSpPr>
          <p:spPr>
            <a:xfrm flipV="1">
              <a:off x="185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4" name="Line"/>
            <p:cNvSpPr/>
            <p:nvPr/>
          </p:nvSpPr>
          <p:spPr>
            <a:xfrm flipV="1">
              <a:off x="220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5" name="Line"/>
            <p:cNvSpPr/>
            <p:nvPr/>
          </p:nvSpPr>
          <p:spPr>
            <a:xfrm flipV="1">
              <a:off x="256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6" name="Line"/>
            <p:cNvSpPr/>
            <p:nvPr/>
          </p:nvSpPr>
          <p:spPr>
            <a:xfrm flipV="1">
              <a:off x="292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7" name="Line"/>
            <p:cNvSpPr/>
            <p:nvPr/>
          </p:nvSpPr>
          <p:spPr>
            <a:xfrm flipV="1">
              <a:off x="327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8" name="Line"/>
            <p:cNvSpPr/>
            <p:nvPr/>
          </p:nvSpPr>
          <p:spPr>
            <a:xfrm flipV="1">
              <a:off x="363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69" name="Line"/>
            <p:cNvSpPr/>
            <p:nvPr/>
          </p:nvSpPr>
          <p:spPr>
            <a:xfrm flipV="1">
              <a:off x="399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0" name="Line"/>
            <p:cNvSpPr/>
            <p:nvPr/>
          </p:nvSpPr>
          <p:spPr>
            <a:xfrm flipV="1">
              <a:off x="434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1" name="Line"/>
            <p:cNvSpPr/>
            <p:nvPr/>
          </p:nvSpPr>
          <p:spPr>
            <a:xfrm flipV="1">
              <a:off x="470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2" name="Line"/>
            <p:cNvSpPr/>
            <p:nvPr/>
          </p:nvSpPr>
          <p:spPr>
            <a:xfrm flipV="1">
              <a:off x="506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3" name="Line"/>
            <p:cNvSpPr/>
            <p:nvPr/>
          </p:nvSpPr>
          <p:spPr>
            <a:xfrm flipV="1">
              <a:off x="541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4" name="Line"/>
            <p:cNvSpPr/>
            <p:nvPr/>
          </p:nvSpPr>
          <p:spPr>
            <a:xfrm flipV="1">
              <a:off x="577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5" name="Line"/>
            <p:cNvSpPr/>
            <p:nvPr/>
          </p:nvSpPr>
          <p:spPr>
            <a:xfrm>
              <a:off x="419991" y="2195849"/>
              <a:ext cx="53542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6" name="Line"/>
            <p:cNvSpPr/>
            <p:nvPr/>
          </p:nvSpPr>
          <p:spPr>
            <a:xfrm>
              <a:off x="419991" y="56526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7" name="Line"/>
            <p:cNvSpPr/>
            <p:nvPr/>
          </p:nvSpPr>
          <p:spPr>
            <a:xfrm>
              <a:off x="419991" y="260349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8" name="Line"/>
            <p:cNvSpPr/>
            <p:nvPr/>
          </p:nvSpPr>
          <p:spPr>
            <a:xfrm>
              <a:off x="419991" y="341879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79" name="Line"/>
            <p:cNvSpPr/>
            <p:nvPr/>
          </p:nvSpPr>
          <p:spPr>
            <a:xfrm>
              <a:off x="419991" y="504938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0" name="Line"/>
            <p:cNvSpPr/>
            <p:nvPr/>
          </p:nvSpPr>
          <p:spPr>
            <a:xfrm>
              <a:off x="419991" y="5864676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1" name="Line"/>
            <p:cNvSpPr/>
            <p:nvPr/>
          </p:nvSpPr>
          <p:spPr>
            <a:xfrm>
              <a:off x="419991" y="627232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2" name="Line"/>
            <p:cNvSpPr/>
            <p:nvPr/>
          </p:nvSpPr>
          <p:spPr>
            <a:xfrm>
              <a:off x="419991" y="423408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3" name="Line"/>
            <p:cNvSpPr/>
            <p:nvPr/>
          </p:nvSpPr>
          <p:spPr>
            <a:xfrm>
              <a:off x="419991" y="545702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4" name="Line"/>
            <p:cNvSpPr/>
            <p:nvPr/>
          </p:nvSpPr>
          <p:spPr>
            <a:xfrm>
              <a:off x="419991" y="464173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5" name="Line"/>
            <p:cNvSpPr/>
            <p:nvPr/>
          </p:nvSpPr>
          <p:spPr>
            <a:xfrm>
              <a:off x="419991" y="382643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6" name="Line"/>
            <p:cNvSpPr/>
            <p:nvPr/>
          </p:nvSpPr>
          <p:spPr>
            <a:xfrm>
              <a:off x="419991" y="1380555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7" name="Line"/>
            <p:cNvSpPr/>
            <p:nvPr/>
          </p:nvSpPr>
          <p:spPr>
            <a:xfrm>
              <a:off x="419991" y="301114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8" name="Line"/>
            <p:cNvSpPr/>
            <p:nvPr/>
          </p:nvSpPr>
          <p:spPr>
            <a:xfrm>
              <a:off x="419991" y="97290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89" name="Line"/>
            <p:cNvSpPr/>
            <p:nvPr/>
          </p:nvSpPr>
          <p:spPr>
            <a:xfrm>
              <a:off x="419991" y="178820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0" name="Line"/>
            <p:cNvSpPr/>
            <p:nvPr/>
          </p:nvSpPr>
          <p:spPr>
            <a:xfrm>
              <a:off x="419991" y="669089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1" name="Rectangle"/>
            <p:cNvSpPr/>
            <p:nvPr/>
          </p:nvSpPr>
          <p:spPr>
            <a:xfrm>
              <a:off x="1148192" y="2612596"/>
              <a:ext cx="343929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2" name="Rectangle"/>
            <p:cNvSpPr/>
            <p:nvPr/>
          </p:nvSpPr>
          <p:spPr>
            <a:xfrm>
              <a:off x="785500" y="4239546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3" name="Rectangle"/>
            <p:cNvSpPr/>
            <p:nvPr/>
          </p:nvSpPr>
          <p:spPr>
            <a:xfrm>
              <a:off x="2929932" y="978367"/>
              <a:ext cx="343930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4" name="Rectangle"/>
            <p:cNvSpPr/>
            <p:nvPr/>
          </p:nvSpPr>
          <p:spPr>
            <a:xfrm>
              <a:off x="5066748" y="98200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5" name="Rectangle"/>
            <p:cNvSpPr/>
            <p:nvPr/>
          </p:nvSpPr>
          <p:spPr>
            <a:xfrm>
              <a:off x="791525" y="6283244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6" name="Rectangle"/>
            <p:cNvSpPr/>
            <p:nvPr/>
          </p:nvSpPr>
          <p:spPr>
            <a:xfrm>
              <a:off x="2571674" y="6277784"/>
              <a:ext cx="343929" cy="40400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7" name="Rectangle"/>
            <p:cNvSpPr/>
            <p:nvPr/>
          </p:nvSpPr>
          <p:spPr>
            <a:xfrm>
              <a:off x="4351823" y="5870136"/>
              <a:ext cx="353483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8" name="Rectangle"/>
            <p:cNvSpPr/>
            <p:nvPr/>
          </p:nvSpPr>
          <p:spPr>
            <a:xfrm>
              <a:off x="3288191" y="423772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99" name="Rectangle"/>
            <p:cNvSpPr/>
            <p:nvPr/>
          </p:nvSpPr>
          <p:spPr>
            <a:xfrm>
              <a:off x="5069933" y="4237726"/>
              <a:ext cx="343930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0" name="Rectangle"/>
            <p:cNvSpPr/>
            <p:nvPr/>
          </p:nvSpPr>
          <p:spPr>
            <a:xfrm>
              <a:off x="2566101" y="1793662"/>
              <a:ext cx="353483" cy="39308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1" name="Rectangle"/>
            <p:cNvSpPr/>
            <p:nvPr/>
          </p:nvSpPr>
          <p:spPr>
            <a:xfrm>
              <a:off x="1143415" y="5060301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2" name="Rectangle"/>
            <p:cNvSpPr/>
            <p:nvPr/>
          </p:nvSpPr>
          <p:spPr>
            <a:xfrm>
              <a:off x="4711911" y="2200399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3" name="Rectangle"/>
            <p:cNvSpPr/>
            <p:nvPr/>
          </p:nvSpPr>
          <p:spPr>
            <a:xfrm>
              <a:off x="3996748" y="3830079"/>
              <a:ext cx="343930" cy="40400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4" name="Rectangle"/>
            <p:cNvSpPr/>
            <p:nvPr/>
          </p:nvSpPr>
          <p:spPr>
            <a:xfrm>
              <a:off x="2566101" y="2612596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5" name="Rectangle"/>
            <p:cNvSpPr/>
            <p:nvPr/>
          </p:nvSpPr>
          <p:spPr>
            <a:xfrm>
              <a:off x="2658935" y="2617146"/>
              <a:ext cx="251095" cy="376710"/>
            </a:xfrm>
            <a:prstGeom prst="rect">
              <a:avLst/>
            </a:prstGeom>
            <a:solidFill>
              <a:srgbClr val="D6D6D6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6" name="Line"/>
            <p:cNvSpPr/>
            <p:nvPr/>
          </p:nvSpPr>
          <p:spPr>
            <a:xfrm flipH="1" flipV="1">
              <a:off x="1141824" y="1375523"/>
              <a:ext cx="560200" cy="581540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7" name="Line"/>
            <p:cNvSpPr/>
            <p:nvPr/>
          </p:nvSpPr>
          <p:spPr>
            <a:xfrm flipH="1" flipV="1">
              <a:off x="1492900" y="973524"/>
              <a:ext cx="5543178" cy="846818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528" name="Group"/>
            <p:cNvGrpSpPr/>
            <p:nvPr/>
          </p:nvGrpSpPr>
          <p:grpSpPr>
            <a:xfrm>
              <a:off x="1138278" y="972907"/>
              <a:ext cx="359157" cy="404411"/>
              <a:chOff x="0" y="0"/>
              <a:chExt cx="359156" cy="404409"/>
            </a:xfrm>
          </p:grpSpPr>
          <p:sp>
            <p:nvSpPr>
              <p:cNvPr id="2508" name="Rectangle"/>
              <p:cNvSpPr/>
              <p:nvPr/>
            </p:nvSpPr>
            <p:spPr>
              <a:xfrm>
                <a:off x="941" y="0"/>
                <a:ext cx="357274" cy="404410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09" name="Rectangle"/>
              <p:cNvSpPr/>
              <p:nvPr/>
            </p:nvSpPr>
            <p:spPr>
              <a:xfrm>
                <a:off x="242950" y="198572"/>
                <a:ext cx="114644" cy="196545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10" name="Rectangle"/>
              <p:cNvSpPr/>
              <p:nvPr/>
            </p:nvSpPr>
            <p:spPr>
              <a:xfrm>
                <a:off x="301834" y="3764"/>
                <a:ext cx="57323" cy="13103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11" name="Rectangle"/>
              <p:cNvSpPr/>
              <p:nvPr/>
            </p:nvSpPr>
            <p:spPr>
              <a:xfrm>
                <a:off x="8929" y="267687"/>
                <a:ext cx="171788" cy="13242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12" name="Square"/>
              <p:cNvSpPr/>
              <p:nvPr/>
            </p:nvSpPr>
            <p:spPr>
              <a:xfrm>
                <a:off x="183172" y="3764"/>
                <a:ext cx="57322" cy="6551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513" name="Rectangle"/>
              <p:cNvSpPr/>
              <p:nvPr/>
            </p:nvSpPr>
            <p:spPr>
              <a:xfrm>
                <a:off x="569" y="4434"/>
                <a:ext cx="115428" cy="12969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527" name="Group"/>
              <p:cNvGrpSpPr/>
              <p:nvPr/>
            </p:nvGrpSpPr>
            <p:grpSpPr>
              <a:xfrm>
                <a:off x="0" y="0"/>
                <a:ext cx="357274" cy="404410"/>
                <a:chOff x="0" y="0"/>
                <a:chExt cx="357273" cy="404409"/>
              </a:xfrm>
            </p:grpSpPr>
            <p:sp>
              <p:nvSpPr>
                <p:cNvPr id="2514" name="Rectangle"/>
                <p:cNvSpPr/>
                <p:nvPr/>
              </p:nvSpPr>
              <p:spPr>
                <a:xfrm>
                  <a:off x="0" y="0"/>
                  <a:ext cx="357274" cy="404410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526" name="Group"/>
                <p:cNvGrpSpPr/>
                <p:nvPr/>
              </p:nvGrpSpPr>
              <p:grpSpPr>
                <a:xfrm>
                  <a:off x="0" y="4789"/>
                  <a:ext cx="357274" cy="393090"/>
                  <a:chOff x="0" y="0"/>
                  <a:chExt cx="357273" cy="393088"/>
                </a:xfrm>
              </p:grpSpPr>
              <p:sp>
                <p:nvSpPr>
                  <p:cNvPr id="2515" name="Rectangle"/>
                  <p:cNvSpPr/>
                  <p:nvPr/>
                </p:nvSpPr>
                <p:spPr>
                  <a:xfrm>
                    <a:off x="1960" y="0"/>
                    <a:ext cx="355314" cy="393089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16" name="Line"/>
                  <p:cNvSpPr/>
                  <p:nvPr/>
                </p:nvSpPr>
                <p:spPr>
                  <a:xfrm flipH="1">
                    <a:off x="118717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17" name="Line"/>
                  <p:cNvSpPr/>
                  <p:nvPr/>
                </p:nvSpPr>
                <p:spPr>
                  <a:xfrm flipH="1">
                    <a:off x="57818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18" name="Line"/>
                  <p:cNvSpPr/>
                  <p:nvPr/>
                </p:nvSpPr>
                <p:spPr>
                  <a:xfrm flipH="1">
                    <a:off x="301414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19" name="Line"/>
                  <p:cNvSpPr/>
                  <p:nvPr/>
                </p:nvSpPr>
                <p:spPr>
                  <a:xfrm flipH="1">
                    <a:off x="179616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0" name="Line"/>
                  <p:cNvSpPr/>
                  <p:nvPr/>
                </p:nvSpPr>
                <p:spPr>
                  <a:xfrm flipH="1">
                    <a:off x="240515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1" name="Line"/>
                  <p:cNvSpPr/>
                  <p:nvPr/>
                </p:nvSpPr>
                <p:spPr>
                  <a:xfrm>
                    <a:off x="0" y="6779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2" name="Line"/>
                  <p:cNvSpPr/>
                  <p:nvPr/>
                </p:nvSpPr>
                <p:spPr>
                  <a:xfrm>
                    <a:off x="0" y="13334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3" name="Line"/>
                  <p:cNvSpPr/>
                  <p:nvPr/>
                </p:nvSpPr>
                <p:spPr>
                  <a:xfrm>
                    <a:off x="0" y="19890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4" name="Line"/>
                  <p:cNvSpPr/>
                  <p:nvPr/>
                </p:nvSpPr>
                <p:spPr>
                  <a:xfrm>
                    <a:off x="0" y="26445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25" name="Line"/>
                  <p:cNvSpPr/>
                  <p:nvPr/>
                </p:nvSpPr>
                <p:spPr>
                  <a:xfrm>
                    <a:off x="0" y="33001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  <p:sp>
          <p:nvSpPr>
            <p:cNvPr id="2529" name="Circle"/>
            <p:cNvSpPr/>
            <p:nvPr/>
          </p:nvSpPr>
          <p:spPr>
            <a:xfrm>
              <a:off x="0" y="0"/>
              <a:ext cx="3291417" cy="3291417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550" name="Group"/>
            <p:cNvGrpSpPr/>
            <p:nvPr/>
          </p:nvGrpSpPr>
          <p:grpSpPr>
            <a:xfrm>
              <a:off x="1700432" y="1824269"/>
              <a:ext cx="5363247" cy="5384679"/>
              <a:chOff x="0" y="0"/>
              <a:chExt cx="5363246" cy="5384677"/>
            </a:xfrm>
          </p:grpSpPr>
          <p:sp>
            <p:nvSpPr>
              <p:cNvPr id="2530" name="Rectangle"/>
              <p:cNvSpPr/>
              <p:nvPr/>
            </p:nvSpPr>
            <p:spPr>
              <a:xfrm>
                <a:off x="5126" y="12294"/>
                <a:ext cx="5327696" cy="5360090"/>
              </a:xfrm>
              <a:prstGeom prst="rect">
                <a:avLst/>
              </a:prstGeom>
              <a:solidFill>
                <a:srgbClr val="D6D6D6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538" name="Group"/>
              <p:cNvGrpSpPr/>
              <p:nvPr/>
            </p:nvGrpSpPr>
            <p:grpSpPr>
              <a:xfrm>
                <a:off x="-1" y="-1"/>
                <a:ext cx="5351939" cy="5384679"/>
                <a:chOff x="0" y="0"/>
                <a:chExt cx="5351937" cy="5384677"/>
              </a:xfrm>
            </p:grpSpPr>
            <p:grpSp>
              <p:nvGrpSpPr>
                <p:cNvPr id="2536" name="Group"/>
                <p:cNvGrpSpPr/>
                <p:nvPr/>
              </p:nvGrpSpPr>
              <p:grpSpPr>
                <a:xfrm>
                  <a:off x="-1" y="0"/>
                  <a:ext cx="5351939" cy="5358796"/>
                  <a:chOff x="0" y="0"/>
                  <a:chExt cx="5351937" cy="5358795"/>
                </a:xfrm>
              </p:grpSpPr>
              <p:sp>
                <p:nvSpPr>
                  <p:cNvPr id="2531" name="Rectangle"/>
                  <p:cNvSpPr/>
                  <p:nvPr/>
                </p:nvSpPr>
                <p:spPr>
                  <a:xfrm>
                    <a:off x="3585050" y="2735169"/>
                    <a:ext cx="1766874" cy="262362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32" name="Rectangle"/>
                  <p:cNvSpPr/>
                  <p:nvPr/>
                </p:nvSpPr>
                <p:spPr>
                  <a:xfrm>
                    <a:off x="4498327" y="15339"/>
                    <a:ext cx="853611" cy="182968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33" name="Rectangle"/>
                  <p:cNvSpPr/>
                  <p:nvPr/>
                </p:nvSpPr>
                <p:spPr>
                  <a:xfrm>
                    <a:off x="33748" y="3590842"/>
                    <a:ext cx="2647579" cy="1760309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34" name="Rectangle"/>
                  <p:cNvSpPr/>
                  <p:nvPr/>
                </p:nvSpPr>
                <p:spPr>
                  <a:xfrm>
                    <a:off x="2701023" y="0"/>
                    <a:ext cx="883438" cy="957202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535" name="Rectangle"/>
                  <p:cNvSpPr/>
                  <p:nvPr/>
                </p:nvSpPr>
                <p:spPr>
                  <a:xfrm>
                    <a:off x="0" y="24238"/>
                    <a:ext cx="1778952" cy="1830343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2537" name="Rectangle"/>
                <p:cNvSpPr/>
                <p:nvPr/>
              </p:nvSpPr>
              <p:spPr>
                <a:xfrm>
                  <a:off x="6550" y="8726"/>
                  <a:ext cx="5329863" cy="537595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549" name="Group"/>
              <p:cNvGrpSpPr/>
              <p:nvPr/>
            </p:nvGrpSpPr>
            <p:grpSpPr>
              <a:xfrm>
                <a:off x="-1" y="19863"/>
                <a:ext cx="5363248" cy="5344952"/>
                <a:chOff x="0" y="0"/>
                <a:chExt cx="5363246" cy="5344950"/>
              </a:xfrm>
            </p:grpSpPr>
            <p:sp>
              <p:nvSpPr>
                <p:cNvPr id="2539" name="Line"/>
                <p:cNvSpPr/>
                <p:nvPr/>
              </p:nvSpPr>
              <p:spPr>
                <a:xfrm flipH="1">
                  <a:off x="17859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0" name="Line"/>
                <p:cNvSpPr/>
                <p:nvPr/>
              </p:nvSpPr>
              <p:spPr>
                <a:xfrm flipH="1">
                  <a:off x="8774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1" name="Line"/>
                <p:cNvSpPr/>
                <p:nvPr/>
              </p:nvSpPr>
              <p:spPr>
                <a:xfrm flipH="1">
                  <a:off x="4511413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2" name="Line"/>
                <p:cNvSpPr/>
                <p:nvPr/>
              </p:nvSpPr>
              <p:spPr>
                <a:xfrm flipH="1">
                  <a:off x="2694411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3" name="Line"/>
                <p:cNvSpPr/>
                <p:nvPr/>
              </p:nvSpPr>
              <p:spPr>
                <a:xfrm flipH="1">
                  <a:off x="3602912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4" name="Line"/>
                <p:cNvSpPr/>
                <p:nvPr/>
              </p:nvSpPr>
              <p:spPr>
                <a:xfrm>
                  <a:off x="0" y="95516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5" name="Line"/>
                <p:cNvSpPr/>
                <p:nvPr/>
              </p:nvSpPr>
              <p:spPr>
                <a:xfrm>
                  <a:off x="14858" y="1826611"/>
                  <a:ext cx="530062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6" name="Line"/>
                <p:cNvSpPr/>
                <p:nvPr/>
              </p:nvSpPr>
              <p:spPr>
                <a:xfrm>
                  <a:off x="0" y="269805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7" name="Line"/>
                <p:cNvSpPr/>
                <p:nvPr/>
              </p:nvSpPr>
              <p:spPr>
                <a:xfrm>
                  <a:off x="0" y="3569501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548" name="Line"/>
                <p:cNvSpPr/>
                <p:nvPr/>
              </p:nvSpPr>
              <p:spPr>
                <a:xfrm>
                  <a:off x="5304" y="4440947"/>
                  <a:ext cx="5357943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</p:grpSp>
      <p:sp>
        <p:nvSpPr>
          <p:cNvPr id="2552" name="Before"/>
          <p:cNvSpPr txBox="1"/>
          <p:nvPr/>
        </p:nvSpPr>
        <p:spPr>
          <a:xfrm>
            <a:off x="4245092" y="11860921"/>
            <a:ext cx="2040410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Before</a:t>
            </a:r>
          </a:p>
        </p:txBody>
      </p:sp>
      <p:sp>
        <p:nvSpPr>
          <p:cNvPr id="2553" name="After"/>
          <p:cNvSpPr txBox="1"/>
          <p:nvPr/>
        </p:nvSpPr>
        <p:spPr>
          <a:xfrm>
            <a:off x="14404682" y="11860921"/>
            <a:ext cx="172031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After</a:t>
            </a:r>
          </a:p>
        </p:txBody>
      </p:sp>
      <p:grpSp>
        <p:nvGrpSpPr>
          <p:cNvPr id="2564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2554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2555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2556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2557" name="Humongous Objects"/>
            <p:cNvSpPr txBox="1"/>
            <p:nvPr/>
          </p:nvSpPr>
          <p:spPr>
            <a:xfrm>
              <a:off x="669306" y="1122694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2558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59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0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1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2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63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  <p:sp>
        <p:nvSpPr>
          <p:cNvPr id="2565" name="Triangle"/>
          <p:cNvSpPr/>
          <p:nvPr/>
        </p:nvSpPr>
        <p:spPr>
          <a:xfrm flipH="1">
            <a:off x="15174724" y="6527391"/>
            <a:ext cx="1785939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6" name="Triangle"/>
          <p:cNvSpPr/>
          <p:nvPr/>
        </p:nvSpPr>
        <p:spPr>
          <a:xfrm flipH="1">
            <a:off x="17889193" y="6545609"/>
            <a:ext cx="898696" cy="898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7" name="Triangle"/>
          <p:cNvSpPr/>
          <p:nvPr/>
        </p:nvSpPr>
        <p:spPr>
          <a:xfrm flipH="1">
            <a:off x="15281689" y="10094855"/>
            <a:ext cx="2595467" cy="1758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8" name="Triangle"/>
          <p:cNvSpPr/>
          <p:nvPr/>
        </p:nvSpPr>
        <p:spPr>
          <a:xfrm flipH="1">
            <a:off x="18855856" y="9256909"/>
            <a:ext cx="1656038" cy="259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9" name="Triangle"/>
          <p:cNvSpPr/>
          <p:nvPr/>
        </p:nvSpPr>
        <p:spPr>
          <a:xfrm flipH="1">
            <a:off x="19717441" y="6549502"/>
            <a:ext cx="794452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0" name="Triangle"/>
          <p:cNvSpPr/>
          <p:nvPr/>
        </p:nvSpPr>
        <p:spPr>
          <a:xfrm flipH="1">
            <a:off x="5115724" y="6528975"/>
            <a:ext cx="1785938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1" name="Triangle"/>
          <p:cNvSpPr/>
          <p:nvPr/>
        </p:nvSpPr>
        <p:spPr>
          <a:xfrm flipH="1">
            <a:off x="7830191" y="6547193"/>
            <a:ext cx="898696" cy="898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2" name="Triangle"/>
          <p:cNvSpPr/>
          <p:nvPr/>
        </p:nvSpPr>
        <p:spPr>
          <a:xfrm flipH="1">
            <a:off x="5204829" y="10096437"/>
            <a:ext cx="2595467" cy="1758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3" name="Triangle"/>
          <p:cNvSpPr/>
          <p:nvPr/>
        </p:nvSpPr>
        <p:spPr>
          <a:xfrm flipH="1">
            <a:off x="8796856" y="9258492"/>
            <a:ext cx="1656037" cy="2592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4" name="Triangle"/>
          <p:cNvSpPr/>
          <p:nvPr/>
        </p:nvSpPr>
        <p:spPr>
          <a:xfrm flipH="1">
            <a:off x="9658440" y="6551085"/>
            <a:ext cx="794453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5" name="Line"/>
          <p:cNvSpPr/>
          <p:nvPr/>
        </p:nvSpPr>
        <p:spPr>
          <a:xfrm flipV="1">
            <a:off x="7016067" y="6018609"/>
            <a:ext cx="1671220" cy="4107657"/>
          </a:xfrm>
          <a:prstGeom prst="line">
            <a:avLst/>
          </a:prstGeom>
          <a:ln w="114300">
            <a:solidFill>
              <a:srgbClr val="000000"/>
            </a:solidFill>
            <a:prstDash val="sysDot"/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6" name="Line"/>
          <p:cNvSpPr/>
          <p:nvPr/>
        </p:nvSpPr>
        <p:spPr>
          <a:xfrm>
            <a:off x="5567202" y="4353457"/>
            <a:ext cx="1" cy="36008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7" name="Line"/>
          <p:cNvSpPr/>
          <p:nvPr/>
        </p:nvSpPr>
        <p:spPr>
          <a:xfrm>
            <a:off x="8475618" y="4353458"/>
            <a:ext cx="168234" cy="1336098"/>
          </a:xfrm>
          <a:prstGeom prst="line">
            <a:avLst/>
          </a:prstGeom>
          <a:ln w="50800">
            <a:solidFill>
              <a:schemeClr val="accent4">
                <a:hueOff val="-1109302"/>
                <a:lumOff val="-6470"/>
              </a:schemeClr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8" name="Reference Outside Collection Set"/>
          <p:cNvSpPr txBox="1"/>
          <p:nvPr/>
        </p:nvSpPr>
        <p:spPr>
          <a:xfrm>
            <a:off x="7142360" y="3489812"/>
            <a:ext cx="2970201" cy="845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>
              <a:spcBef>
                <a:spcPts val="4500"/>
              </a:spcBef>
              <a:defRPr sz="2200">
                <a:solidFill>
                  <a:srgbClr val="000000"/>
                </a:solidFill>
              </a:defRPr>
            </a:pPr>
            <a:r>
              <a:t>Reference Outside</a:t>
            </a:r>
            <a:br/>
            <a:r>
              <a:t>Collection Set</a:t>
            </a:r>
          </a:p>
        </p:txBody>
      </p:sp>
      <p:grpSp>
        <p:nvGrpSpPr>
          <p:cNvPr id="2587" name="Group"/>
          <p:cNvGrpSpPr/>
          <p:nvPr/>
        </p:nvGrpSpPr>
        <p:grpSpPr>
          <a:xfrm>
            <a:off x="11924214" y="5523154"/>
            <a:ext cx="1803797" cy="4244997"/>
            <a:chOff x="0" y="0"/>
            <a:chExt cx="1803796" cy="4244995"/>
          </a:xfrm>
        </p:grpSpPr>
        <p:sp>
          <p:nvSpPr>
            <p:cNvPr id="2579" name="Remembered Set"/>
            <p:cNvSpPr/>
            <p:nvPr/>
          </p:nvSpPr>
          <p:spPr>
            <a:xfrm>
              <a:off x="17859" y="0"/>
              <a:ext cx="1785938" cy="4244996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Remembered Set</a:t>
              </a: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0" name="Line"/>
            <p:cNvSpPr/>
            <p:nvPr/>
          </p:nvSpPr>
          <p:spPr>
            <a:xfrm>
              <a:off x="0" y="931015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1" name="Line"/>
            <p:cNvSpPr/>
            <p:nvPr/>
          </p:nvSpPr>
          <p:spPr>
            <a:xfrm>
              <a:off x="0" y="1386581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2" name="Line"/>
            <p:cNvSpPr/>
            <p:nvPr/>
          </p:nvSpPr>
          <p:spPr>
            <a:xfrm>
              <a:off x="0" y="1842147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3" name="Line"/>
            <p:cNvSpPr/>
            <p:nvPr/>
          </p:nvSpPr>
          <p:spPr>
            <a:xfrm>
              <a:off x="0" y="2297712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4" name="Line"/>
            <p:cNvSpPr/>
            <p:nvPr/>
          </p:nvSpPr>
          <p:spPr>
            <a:xfrm>
              <a:off x="0" y="2753278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5" name="Line"/>
            <p:cNvSpPr/>
            <p:nvPr/>
          </p:nvSpPr>
          <p:spPr>
            <a:xfrm>
              <a:off x="0" y="3208843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86" name="Line"/>
            <p:cNvSpPr/>
            <p:nvPr/>
          </p:nvSpPr>
          <p:spPr>
            <a:xfrm>
              <a:off x="0" y="3664409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588" name="Line"/>
          <p:cNvSpPr/>
          <p:nvPr/>
        </p:nvSpPr>
        <p:spPr>
          <a:xfrm>
            <a:off x="8827245" y="5803696"/>
            <a:ext cx="3111579" cy="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9" name="Add to RSet"/>
          <p:cNvSpPr txBox="1"/>
          <p:nvPr/>
        </p:nvSpPr>
        <p:spPr>
          <a:xfrm>
            <a:off x="9472373" y="5417412"/>
            <a:ext cx="1964198" cy="4648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Add to RSet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Appendix 6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6g</a:t>
            </a:r>
          </a:p>
        </p:txBody>
      </p:sp>
      <p:sp>
        <p:nvSpPr>
          <p:cNvPr id="25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3" name="G1GC Young Collection - Cleanup"/>
          <p:cNvSpPr txBox="1"/>
          <p:nvPr/>
        </p:nvSpPr>
        <p:spPr>
          <a:xfrm>
            <a:off x="7188503" y="1536322"/>
            <a:ext cx="10042712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Young Collection - Cleanup</a:t>
            </a:r>
          </a:p>
        </p:txBody>
      </p:sp>
      <p:pic>
        <p:nvPicPr>
          <p:cNvPr id="2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3953" y="2536031"/>
            <a:ext cx="3053954" cy="2290466"/>
          </a:xfrm>
          <a:prstGeom prst="rect">
            <a:avLst/>
          </a:prstGeom>
          <a:ln w="63500">
            <a:solidFill>
              <a:srgbClr val="434343"/>
            </a:solidFill>
            <a:miter lim="400000"/>
          </a:ln>
        </p:spPr>
      </p:pic>
      <p:pic>
        <p:nvPicPr>
          <p:cNvPr id="25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  <p:sp>
        <p:nvSpPr>
          <p:cNvPr id="2596" name="Back to G1GC Cycle">
            <a:hlinkClick r:id="rId4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sp>
        <p:nvSpPr>
          <p:cNvPr id="2597" name="Arrow"/>
          <p:cNvSpPr/>
          <p:nvPr/>
        </p:nvSpPr>
        <p:spPr>
          <a:xfrm>
            <a:off x="11660314" y="10578579"/>
            <a:ext cx="1063372" cy="794656"/>
          </a:xfrm>
          <a:prstGeom prst="rightArrow">
            <a:avLst>
              <a:gd name="adj1" fmla="val 32000"/>
              <a:gd name="adj2" fmla="val 85642"/>
            </a:avLst>
          </a:prstGeom>
          <a:solidFill>
            <a:schemeClr val="accent3">
              <a:hueOff val="557972"/>
              <a:lumOff val="-12549"/>
            </a:schemeClr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8" name="Collection Set"/>
          <p:cNvSpPr txBox="1"/>
          <p:nvPr/>
        </p:nvSpPr>
        <p:spPr>
          <a:xfrm>
            <a:off x="4082048" y="3870458"/>
            <a:ext cx="2467200" cy="4648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l">
              <a:spcBef>
                <a:spcPts val="4500"/>
              </a:spcBef>
              <a:defRPr sz="2200">
                <a:solidFill>
                  <a:srgbClr val="000000"/>
                </a:solidFill>
              </a:defRPr>
            </a:lvl1pPr>
          </a:lstStyle>
          <a:p>
            <a:pPr/>
            <a:r>
              <a:t>Collection Set</a:t>
            </a:r>
          </a:p>
        </p:txBody>
      </p:sp>
      <p:grpSp>
        <p:nvGrpSpPr>
          <p:cNvPr id="2691" name="Group"/>
          <p:cNvGrpSpPr/>
          <p:nvPr/>
        </p:nvGrpSpPr>
        <p:grpSpPr>
          <a:xfrm>
            <a:off x="13919565" y="5232796"/>
            <a:ext cx="6643689" cy="6643689"/>
            <a:chOff x="0" y="0"/>
            <a:chExt cx="6643687" cy="6643687"/>
          </a:xfrm>
        </p:grpSpPr>
        <p:sp>
          <p:nvSpPr>
            <p:cNvPr id="2599" name="Rectangle"/>
            <p:cNvSpPr/>
            <p:nvPr/>
          </p:nvSpPr>
          <p:spPr>
            <a:xfrm>
              <a:off x="22287" y="827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690" name="Group"/>
            <p:cNvGrpSpPr/>
            <p:nvPr/>
          </p:nvGrpSpPr>
          <p:grpSpPr>
            <a:xfrm>
              <a:off x="-1" y="-1"/>
              <a:ext cx="6643689" cy="6643689"/>
              <a:chOff x="0" y="0"/>
              <a:chExt cx="6643687" cy="6643687"/>
            </a:xfrm>
          </p:grpSpPr>
          <p:sp>
            <p:nvSpPr>
              <p:cNvPr id="2600" name="Line"/>
              <p:cNvSpPr/>
              <p:nvPr/>
            </p:nvSpPr>
            <p:spPr>
              <a:xfrm flipV="1">
                <a:off x="5314" y="9336"/>
                <a:ext cx="1" cy="61195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1" name="Line"/>
              <p:cNvSpPr/>
              <p:nvPr/>
            </p:nvSpPr>
            <p:spPr>
              <a:xfrm flipV="1">
                <a:off x="36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2" name="Line"/>
              <p:cNvSpPr/>
              <p:nvPr/>
            </p:nvSpPr>
            <p:spPr>
              <a:xfrm flipV="1">
                <a:off x="71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3" name="Line"/>
              <p:cNvSpPr/>
              <p:nvPr/>
            </p:nvSpPr>
            <p:spPr>
              <a:xfrm flipV="1">
                <a:off x="107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4" name="Line"/>
              <p:cNvSpPr/>
              <p:nvPr/>
            </p:nvSpPr>
            <p:spPr>
              <a:xfrm flipV="1">
                <a:off x="143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5" name="Line"/>
              <p:cNvSpPr/>
              <p:nvPr/>
            </p:nvSpPr>
            <p:spPr>
              <a:xfrm flipV="1">
                <a:off x="178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6" name="Line"/>
              <p:cNvSpPr/>
              <p:nvPr/>
            </p:nvSpPr>
            <p:spPr>
              <a:xfrm flipV="1">
                <a:off x="214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7" name="Line"/>
              <p:cNvSpPr/>
              <p:nvPr/>
            </p:nvSpPr>
            <p:spPr>
              <a:xfrm flipV="1">
                <a:off x="250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8" name="Line"/>
              <p:cNvSpPr/>
              <p:nvPr/>
            </p:nvSpPr>
            <p:spPr>
              <a:xfrm flipV="1">
                <a:off x="285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09" name="Line"/>
              <p:cNvSpPr/>
              <p:nvPr/>
            </p:nvSpPr>
            <p:spPr>
              <a:xfrm flipV="1">
                <a:off x="3215313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0" name="Line"/>
              <p:cNvSpPr/>
              <p:nvPr/>
            </p:nvSpPr>
            <p:spPr>
              <a:xfrm flipV="1">
                <a:off x="357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1" name="Line"/>
              <p:cNvSpPr/>
              <p:nvPr/>
            </p:nvSpPr>
            <p:spPr>
              <a:xfrm flipV="1">
                <a:off x="392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2" name="Line"/>
              <p:cNvSpPr/>
              <p:nvPr/>
            </p:nvSpPr>
            <p:spPr>
              <a:xfrm flipV="1">
                <a:off x="4285314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3" name="Line"/>
              <p:cNvSpPr/>
              <p:nvPr/>
            </p:nvSpPr>
            <p:spPr>
              <a:xfrm flipV="1">
                <a:off x="4641980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4" name="Line"/>
              <p:cNvSpPr/>
              <p:nvPr/>
            </p:nvSpPr>
            <p:spPr>
              <a:xfrm flipV="1">
                <a:off x="4998647" y="9335"/>
                <a:ext cx="1" cy="611955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5" name="Line"/>
              <p:cNvSpPr/>
              <p:nvPr/>
            </p:nvSpPr>
            <p:spPr>
              <a:xfrm flipV="1">
                <a:off x="5355314" y="9336"/>
                <a:ext cx="1" cy="611955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6" name="Line"/>
              <p:cNvSpPr/>
              <p:nvPr/>
            </p:nvSpPr>
            <p:spPr>
              <a:xfrm>
                <a:off x="0" y="1630589"/>
                <a:ext cx="5354235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7" name="Line"/>
              <p:cNvSpPr/>
              <p:nvPr/>
            </p:nvSpPr>
            <p:spPr>
              <a:xfrm>
                <a:off x="0" y="0"/>
                <a:ext cx="5350001" cy="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8" name="Line"/>
              <p:cNvSpPr/>
              <p:nvPr/>
            </p:nvSpPr>
            <p:spPr>
              <a:xfrm>
                <a:off x="0" y="203823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19" name="Line"/>
              <p:cNvSpPr/>
              <p:nvPr/>
            </p:nvSpPr>
            <p:spPr>
              <a:xfrm>
                <a:off x="0" y="285353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0" name="Line"/>
              <p:cNvSpPr/>
              <p:nvPr/>
            </p:nvSpPr>
            <p:spPr>
              <a:xfrm>
                <a:off x="0" y="4484121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1" name="Line"/>
              <p:cNvSpPr/>
              <p:nvPr/>
            </p:nvSpPr>
            <p:spPr>
              <a:xfrm>
                <a:off x="0" y="529941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2" name="Line"/>
              <p:cNvSpPr/>
              <p:nvPr/>
            </p:nvSpPr>
            <p:spPr>
              <a:xfrm>
                <a:off x="0" y="570706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3" name="Line"/>
              <p:cNvSpPr/>
              <p:nvPr/>
            </p:nvSpPr>
            <p:spPr>
              <a:xfrm>
                <a:off x="0" y="3668826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4" name="Line"/>
              <p:cNvSpPr/>
              <p:nvPr/>
            </p:nvSpPr>
            <p:spPr>
              <a:xfrm>
                <a:off x="0" y="489176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5" name="Line"/>
              <p:cNvSpPr/>
              <p:nvPr/>
            </p:nvSpPr>
            <p:spPr>
              <a:xfrm>
                <a:off x="0" y="407647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6" name="Line"/>
              <p:cNvSpPr/>
              <p:nvPr/>
            </p:nvSpPr>
            <p:spPr>
              <a:xfrm>
                <a:off x="0" y="3261179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7" name="Line"/>
              <p:cNvSpPr/>
              <p:nvPr/>
            </p:nvSpPr>
            <p:spPr>
              <a:xfrm>
                <a:off x="0" y="81529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8" name="Line"/>
              <p:cNvSpPr/>
              <p:nvPr/>
            </p:nvSpPr>
            <p:spPr>
              <a:xfrm>
                <a:off x="0" y="2445884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29" name="Line"/>
              <p:cNvSpPr/>
              <p:nvPr/>
            </p:nvSpPr>
            <p:spPr>
              <a:xfrm>
                <a:off x="0" y="407647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0" name="Line"/>
              <p:cNvSpPr/>
              <p:nvPr/>
            </p:nvSpPr>
            <p:spPr>
              <a:xfrm>
                <a:off x="0" y="1222942"/>
                <a:ext cx="535423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1" name="Line"/>
              <p:cNvSpPr/>
              <p:nvPr/>
            </p:nvSpPr>
            <p:spPr>
              <a:xfrm>
                <a:off x="0" y="6125631"/>
                <a:ext cx="535000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2" name="Rectangle"/>
              <p:cNvSpPr/>
              <p:nvPr/>
            </p:nvSpPr>
            <p:spPr>
              <a:xfrm>
                <a:off x="728200" y="204733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3" name="Rectangle"/>
              <p:cNvSpPr/>
              <p:nvPr/>
            </p:nvSpPr>
            <p:spPr>
              <a:xfrm>
                <a:off x="365508" y="367428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4" name="Rectangle"/>
              <p:cNvSpPr/>
              <p:nvPr/>
            </p:nvSpPr>
            <p:spPr>
              <a:xfrm>
                <a:off x="2509941" y="413107"/>
                <a:ext cx="343930" cy="39308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5" name="Rectangle"/>
              <p:cNvSpPr/>
              <p:nvPr/>
            </p:nvSpPr>
            <p:spPr>
              <a:xfrm>
                <a:off x="4646757" y="416746"/>
                <a:ext cx="343929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6" name="Rectangle"/>
              <p:cNvSpPr/>
              <p:nvPr/>
            </p:nvSpPr>
            <p:spPr>
              <a:xfrm>
                <a:off x="371534" y="5717983"/>
                <a:ext cx="343929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7" name="Rectangle"/>
              <p:cNvSpPr/>
              <p:nvPr/>
            </p:nvSpPr>
            <p:spPr>
              <a:xfrm>
                <a:off x="2151682" y="5712524"/>
                <a:ext cx="343930" cy="404009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8" name="Rectangle"/>
              <p:cNvSpPr/>
              <p:nvPr/>
            </p:nvSpPr>
            <p:spPr>
              <a:xfrm>
                <a:off x="3931831" y="5304876"/>
                <a:ext cx="353483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39" name="Rectangle"/>
              <p:cNvSpPr/>
              <p:nvPr/>
            </p:nvSpPr>
            <p:spPr>
              <a:xfrm>
                <a:off x="2868200" y="3672466"/>
                <a:ext cx="343930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0" name="Rectangle"/>
              <p:cNvSpPr/>
              <p:nvPr/>
            </p:nvSpPr>
            <p:spPr>
              <a:xfrm>
                <a:off x="4649942" y="3672466"/>
                <a:ext cx="343930" cy="393090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1" name="Rectangle"/>
              <p:cNvSpPr/>
              <p:nvPr/>
            </p:nvSpPr>
            <p:spPr>
              <a:xfrm>
                <a:off x="2146110" y="1228401"/>
                <a:ext cx="353483" cy="393090"/>
              </a:xfrm>
              <a:prstGeom prst="rect">
                <a:avLst/>
              </a:prstGeom>
              <a:solidFill>
                <a:srgbClr val="008F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2" name="Rectangle"/>
              <p:cNvSpPr/>
              <p:nvPr/>
            </p:nvSpPr>
            <p:spPr>
              <a:xfrm>
                <a:off x="723424" y="4495041"/>
                <a:ext cx="343929" cy="39308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3" name="Rectangle"/>
              <p:cNvSpPr/>
              <p:nvPr/>
            </p:nvSpPr>
            <p:spPr>
              <a:xfrm>
                <a:off x="4291919" y="1635139"/>
                <a:ext cx="343930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4" name="Rectangle"/>
              <p:cNvSpPr/>
              <p:nvPr/>
            </p:nvSpPr>
            <p:spPr>
              <a:xfrm>
                <a:off x="3576757" y="3264819"/>
                <a:ext cx="343930" cy="404009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5" name="Rectangle"/>
              <p:cNvSpPr/>
              <p:nvPr/>
            </p:nvSpPr>
            <p:spPr>
              <a:xfrm>
                <a:off x="2146110" y="2047336"/>
                <a:ext cx="343929" cy="393090"/>
              </a:xfrm>
              <a:prstGeom prst="rect">
                <a:avLst/>
              </a:prstGeom>
              <a:solidFill>
                <a:srgbClr val="8EFA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46" name="Rectangle"/>
              <p:cNvSpPr/>
              <p:nvPr/>
            </p:nvSpPr>
            <p:spPr>
              <a:xfrm>
                <a:off x="2238944" y="2051886"/>
                <a:ext cx="251095" cy="376710"/>
              </a:xfrm>
              <a:prstGeom prst="rect">
                <a:avLst/>
              </a:prstGeom>
              <a:solidFill>
                <a:srgbClr val="D6D6D6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666" name="Group"/>
              <p:cNvGrpSpPr/>
              <p:nvPr/>
            </p:nvGrpSpPr>
            <p:grpSpPr>
              <a:xfrm>
                <a:off x="1280440" y="1267736"/>
                <a:ext cx="5363248" cy="5375952"/>
                <a:chOff x="0" y="8726"/>
                <a:chExt cx="5363246" cy="5375950"/>
              </a:xfrm>
            </p:grpSpPr>
            <p:sp>
              <p:nvSpPr>
                <p:cNvPr id="2647" name="Rectangle"/>
                <p:cNvSpPr/>
                <p:nvPr/>
              </p:nvSpPr>
              <p:spPr>
                <a:xfrm>
                  <a:off x="5126" y="12294"/>
                  <a:ext cx="5327696" cy="5360090"/>
                </a:xfrm>
                <a:prstGeom prst="rect">
                  <a:avLst/>
                </a:prstGeom>
                <a:solidFill>
                  <a:srgbClr val="D6D6D6"/>
                </a:solidFill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654" name="Group"/>
                <p:cNvGrpSpPr/>
                <p:nvPr/>
              </p:nvGrpSpPr>
              <p:grpSpPr>
                <a:xfrm>
                  <a:off x="-1" y="8726"/>
                  <a:ext cx="5351939" cy="5375952"/>
                  <a:chOff x="0" y="8726"/>
                  <a:chExt cx="5351937" cy="5375950"/>
                </a:xfrm>
              </p:grpSpPr>
              <p:grpSp>
                <p:nvGrpSpPr>
                  <p:cNvPr id="2652" name="Group"/>
                  <p:cNvGrpSpPr/>
                  <p:nvPr/>
                </p:nvGrpSpPr>
                <p:grpSpPr>
                  <a:xfrm>
                    <a:off x="-1" y="15339"/>
                    <a:ext cx="5351939" cy="5343457"/>
                    <a:chOff x="0" y="0"/>
                    <a:chExt cx="5351937" cy="5343456"/>
                  </a:xfrm>
                </p:grpSpPr>
                <p:sp>
                  <p:nvSpPr>
                    <p:cNvPr id="2648" name="Rectangle"/>
                    <p:cNvSpPr/>
                    <p:nvPr/>
                  </p:nvSpPr>
                  <p:spPr>
                    <a:xfrm>
                      <a:off x="3585050" y="2719829"/>
                      <a:ext cx="1766874" cy="2623628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49" name="Rectangle"/>
                    <p:cNvSpPr/>
                    <p:nvPr/>
                  </p:nvSpPr>
                  <p:spPr>
                    <a:xfrm>
                      <a:off x="4498327" y="0"/>
                      <a:ext cx="853611" cy="1829687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50" name="Rectangle"/>
                    <p:cNvSpPr/>
                    <p:nvPr/>
                  </p:nvSpPr>
                  <p:spPr>
                    <a:xfrm>
                      <a:off x="33748" y="3575503"/>
                      <a:ext cx="2647579" cy="1760309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noFill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51" name="Rectangle"/>
                    <p:cNvSpPr/>
                    <p:nvPr/>
                  </p:nvSpPr>
                  <p:spPr>
                    <a:xfrm>
                      <a:off x="0" y="8899"/>
                      <a:ext cx="1778952" cy="1830342"/>
                    </a:xfrm>
                    <a:prstGeom prst="rect">
                      <a:avLst/>
                    </a:prstGeom>
                    <a:solidFill>
                      <a:srgbClr val="8EFA00"/>
                    </a:solidFill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  <p:sp>
                <p:nvSpPr>
                  <p:cNvPr id="2653" name="Rectangle"/>
                  <p:cNvSpPr/>
                  <p:nvPr/>
                </p:nvSpPr>
                <p:spPr>
                  <a:xfrm>
                    <a:off x="6550" y="8726"/>
                    <a:ext cx="5329863" cy="5375952"/>
                  </a:xfrm>
                  <a:prstGeom prst="rect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grpSp>
              <p:nvGrpSpPr>
                <p:cNvPr id="2665" name="Group"/>
                <p:cNvGrpSpPr/>
                <p:nvPr/>
              </p:nvGrpSpPr>
              <p:grpSpPr>
                <a:xfrm>
                  <a:off x="-1" y="19863"/>
                  <a:ext cx="5363248" cy="5344952"/>
                  <a:chOff x="0" y="0"/>
                  <a:chExt cx="5363246" cy="5344950"/>
                </a:xfrm>
              </p:grpSpPr>
              <p:sp>
                <p:nvSpPr>
                  <p:cNvPr id="2655" name="Line"/>
                  <p:cNvSpPr/>
                  <p:nvPr/>
                </p:nvSpPr>
                <p:spPr>
                  <a:xfrm flipH="1">
                    <a:off x="17859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56" name="Line"/>
                  <p:cNvSpPr/>
                  <p:nvPr/>
                </p:nvSpPr>
                <p:spPr>
                  <a:xfrm flipH="1">
                    <a:off x="877410" y="-1"/>
                    <a:ext cx="1" cy="5344952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57" name="Line"/>
                  <p:cNvSpPr/>
                  <p:nvPr/>
                </p:nvSpPr>
                <p:spPr>
                  <a:xfrm flipH="1">
                    <a:off x="4511413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58" name="Line"/>
                  <p:cNvSpPr/>
                  <p:nvPr/>
                </p:nvSpPr>
                <p:spPr>
                  <a:xfrm flipH="1">
                    <a:off x="2694411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59" name="Line"/>
                  <p:cNvSpPr/>
                  <p:nvPr/>
                </p:nvSpPr>
                <p:spPr>
                  <a:xfrm flipH="1">
                    <a:off x="3602912" y="0"/>
                    <a:ext cx="1" cy="534495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60" name="Line"/>
                  <p:cNvSpPr/>
                  <p:nvPr/>
                </p:nvSpPr>
                <p:spPr>
                  <a:xfrm>
                    <a:off x="0" y="95516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61" name="Line"/>
                  <p:cNvSpPr/>
                  <p:nvPr/>
                </p:nvSpPr>
                <p:spPr>
                  <a:xfrm>
                    <a:off x="14858" y="1826611"/>
                    <a:ext cx="530062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62" name="Line"/>
                  <p:cNvSpPr/>
                  <p:nvPr/>
                </p:nvSpPr>
                <p:spPr>
                  <a:xfrm>
                    <a:off x="0" y="2698056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63" name="Line"/>
                  <p:cNvSpPr/>
                  <p:nvPr/>
                </p:nvSpPr>
                <p:spPr>
                  <a:xfrm>
                    <a:off x="0" y="3569501"/>
                    <a:ext cx="5350001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664" name="Line"/>
                  <p:cNvSpPr/>
                  <p:nvPr/>
                </p:nvSpPr>
                <p:spPr>
                  <a:xfrm>
                    <a:off x="5304" y="4440947"/>
                    <a:ext cx="5357943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  <p:sp>
            <p:nvSpPr>
              <p:cNvPr id="2667" name="Line"/>
              <p:cNvSpPr/>
              <p:nvPr/>
            </p:nvSpPr>
            <p:spPr>
              <a:xfrm flipH="1" flipV="1">
                <a:off x="721832" y="810263"/>
                <a:ext cx="560201" cy="5815400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668" name="Line"/>
              <p:cNvSpPr/>
              <p:nvPr/>
            </p:nvSpPr>
            <p:spPr>
              <a:xfrm flipH="1" flipV="1">
                <a:off x="1072909" y="408265"/>
                <a:ext cx="5543177" cy="846818"/>
              </a:xfrm>
              <a:prstGeom prst="line">
                <a:avLst/>
              </a:prstGeom>
              <a:noFill/>
              <a:ln w="889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689" name="Group"/>
              <p:cNvGrpSpPr/>
              <p:nvPr/>
            </p:nvGrpSpPr>
            <p:grpSpPr>
              <a:xfrm>
                <a:off x="718286" y="407647"/>
                <a:ext cx="359157" cy="404411"/>
                <a:chOff x="0" y="0"/>
                <a:chExt cx="359156" cy="404409"/>
              </a:xfrm>
            </p:grpSpPr>
            <p:sp>
              <p:nvSpPr>
                <p:cNvPr id="2669" name="Rectangle"/>
                <p:cNvSpPr/>
                <p:nvPr/>
              </p:nvSpPr>
              <p:spPr>
                <a:xfrm>
                  <a:off x="941" y="0"/>
                  <a:ext cx="357274" cy="404410"/>
                </a:xfrm>
                <a:prstGeom prst="rect">
                  <a:avLst/>
                </a:prstGeom>
                <a:solidFill>
                  <a:srgbClr val="D6D6D6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670" name="Rectangle"/>
                <p:cNvSpPr/>
                <p:nvPr/>
              </p:nvSpPr>
              <p:spPr>
                <a:xfrm>
                  <a:off x="242950" y="198572"/>
                  <a:ext cx="114644" cy="196545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671" name="Rectangle"/>
                <p:cNvSpPr/>
                <p:nvPr/>
              </p:nvSpPr>
              <p:spPr>
                <a:xfrm>
                  <a:off x="301834" y="3764"/>
                  <a:ext cx="57323" cy="13103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672" name="Rectangle"/>
                <p:cNvSpPr/>
                <p:nvPr/>
              </p:nvSpPr>
              <p:spPr>
                <a:xfrm>
                  <a:off x="8929" y="267687"/>
                  <a:ext cx="171788" cy="13242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673" name="Square"/>
                <p:cNvSpPr/>
                <p:nvPr/>
              </p:nvSpPr>
              <p:spPr>
                <a:xfrm>
                  <a:off x="183172" y="3764"/>
                  <a:ext cx="57322" cy="65516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674" name="Rectangle"/>
                <p:cNvSpPr/>
                <p:nvPr/>
              </p:nvSpPr>
              <p:spPr>
                <a:xfrm>
                  <a:off x="569" y="4434"/>
                  <a:ext cx="115428" cy="129691"/>
                </a:xfrm>
                <a:prstGeom prst="rect">
                  <a:avLst/>
                </a:prstGeom>
                <a:solidFill>
                  <a:srgbClr val="8EFA00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688" name="Group"/>
                <p:cNvGrpSpPr/>
                <p:nvPr/>
              </p:nvGrpSpPr>
              <p:grpSpPr>
                <a:xfrm>
                  <a:off x="0" y="0"/>
                  <a:ext cx="357274" cy="404410"/>
                  <a:chOff x="0" y="0"/>
                  <a:chExt cx="357273" cy="404409"/>
                </a:xfrm>
              </p:grpSpPr>
              <p:sp>
                <p:nvSpPr>
                  <p:cNvPr id="2675" name="Rectangle"/>
                  <p:cNvSpPr/>
                  <p:nvPr/>
                </p:nvSpPr>
                <p:spPr>
                  <a:xfrm>
                    <a:off x="0" y="0"/>
                    <a:ext cx="357274" cy="404410"/>
                  </a:xfrm>
                  <a:prstGeom prst="rect">
                    <a:avLst/>
                  </a:prstGeom>
                  <a:noFill/>
                  <a:ln w="127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grpSp>
                <p:nvGrpSpPr>
                  <p:cNvPr id="2687" name="Group"/>
                  <p:cNvGrpSpPr/>
                  <p:nvPr/>
                </p:nvGrpSpPr>
                <p:grpSpPr>
                  <a:xfrm>
                    <a:off x="0" y="4789"/>
                    <a:ext cx="357274" cy="393090"/>
                    <a:chOff x="0" y="0"/>
                    <a:chExt cx="357273" cy="393088"/>
                  </a:xfrm>
                </p:grpSpPr>
                <p:sp>
                  <p:nvSpPr>
                    <p:cNvPr id="2676" name="Rectangle"/>
                    <p:cNvSpPr/>
                    <p:nvPr/>
                  </p:nvSpPr>
                  <p:spPr>
                    <a:xfrm>
                      <a:off x="1960" y="0"/>
                      <a:ext cx="355314" cy="393089"/>
                    </a:xfrm>
                    <a:prstGeom prst="rect">
                      <a:avLst/>
                    </a:prstGeom>
                    <a:solidFill>
                      <a:srgbClr val="D6D6D6">
                        <a:alpha val="0"/>
                      </a:srgbClr>
                    </a:solidFill>
                    <a:ln w="12700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77" name="Line"/>
                    <p:cNvSpPr/>
                    <p:nvPr/>
                  </p:nvSpPr>
                  <p:spPr>
                    <a:xfrm flipH="1">
                      <a:off x="118717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78" name="Line"/>
                    <p:cNvSpPr/>
                    <p:nvPr/>
                  </p:nvSpPr>
                  <p:spPr>
                    <a:xfrm flipH="1">
                      <a:off x="57818" y="-1"/>
                      <a:ext cx="1" cy="393090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79" name="Line"/>
                    <p:cNvSpPr/>
                    <p:nvPr/>
                  </p:nvSpPr>
                  <p:spPr>
                    <a:xfrm flipH="1">
                      <a:off x="301414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0" name="Line"/>
                    <p:cNvSpPr/>
                    <p:nvPr/>
                  </p:nvSpPr>
                  <p:spPr>
                    <a:xfrm flipH="1">
                      <a:off x="179616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1" name="Line"/>
                    <p:cNvSpPr/>
                    <p:nvPr/>
                  </p:nvSpPr>
                  <p:spPr>
                    <a:xfrm flipH="1">
                      <a:off x="240515" y="0"/>
                      <a:ext cx="1" cy="393089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2" name="Line"/>
                    <p:cNvSpPr/>
                    <p:nvPr/>
                  </p:nvSpPr>
                  <p:spPr>
                    <a:xfrm>
                      <a:off x="0" y="6779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3" name="Line"/>
                    <p:cNvSpPr/>
                    <p:nvPr/>
                  </p:nvSpPr>
                  <p:spPr>
                    <a:xfrm>
                      <a:off x="0" y="13334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4" name="Line"/>
                    <p:cNvSpPr/>
                    <p:nvPr/>
                  </p:nvSpPr>
                  <p:spPr>
                    <a:xfrm>
                      <a:off x="0" y="19890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5" name="Line"/>
                    <p:cNvSpPr/>
                    <p:nvPr/>
                  </p:nvSpPr>
                  <p:spPr>
                    <a:xfrm>
                      <a:off x="0" y="264457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  <p:sp>
                  <p:nvSpPr>
                    <p:cNvPr id="2686" name="Line"/>
                    <p:cNvSpPr/>
                    <p:nvPr/>
                  </p:nvSpPr>
                  <p:spPr>
                    <a:xfrm>
                      <a:off x="0" y="330012"/>
                      <a:ext cx="355314" cy="1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3578" tIns="53578" rIns="53578" bIns="53578" numCol="1" anchor="ctr">
                      <a:noAutofit/>
                    </a:bodyPr>
                    <a:lstStyle/>
                    <a:p>
                      <a:pPr>
                        <a:defRPr sz="2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</a:p>
                  </p:txBody>
                </p:sp>
              </p:grpSp>
            </p:grpSp>
          </p:grpSp>
        </p:grpSp>
      </p:grpSp>
      <p:grpSp>
        <p:nvGrpSpPr>
          <p:cNvPr id="2785" name="Group"/>
          <p:cNvGrpSpPr/>
          <p:nvPr/>
        </p:nvGrpSpPr>
        <p:grpSpPr>
          <a:xfrm>
            <a:off x="3413820" y="4667536"/>
            <a:ext cx="7063680" cy="7208949"/>
            <a:chOff x="0" y="0"/>
            <a:chExt cx="7063678" cy="7208947"/>
          </a:xfrm>
        </p:grpSpPr>
        <p:sp>
          <p:nvSpPr>
            <p:cNvPr id="2692" name="Rectangle"/>
            <p:cNvSpPr/>
            <p:nvPr/>
          </p:nvSpPr>
          <p:spPr>
            <a:xfrm>
              <a:off x="442278" y="573532"/>
              <a:ext cx="5371395" cy="6089260"/>
            </a:xfrm>
            <a:prstGeom prst="rect">
              <a:avLst/>
            </a:prstGeom>
            <a:solidFill>
              <a:srgbClr val="7A81FF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3" name="Line"/>
            <p:cNvSpPr/>
            <p:nvPr/>
          </p:nvSpPr>
          <p:spPr>
            <a:xfrm flipV="1">
              <a:off x="42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4" name="Line"/>
            <p:cNvSpPr/>
            <p:nvPr/>
          </p:nvSpPr>
          <p:spPr>
            <a:xfrm flipV="1">
              <a:off x="78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5" name="Line"/>
            <p:cNvSpPr/>
            <p:nvPr/>
          </p:nvSpPr>
          <p:spPr>
            <a:xfrm flipV="1">
              <a:off x="113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6" name="Line"/>
            <p:cNvSpPr/>
            <p:nvPr/>
          </p:nvSpPr>
          <p:spPr>
            <a:xfrm flipV="1">
              <a:off x="149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7" name="Line"/>
            <p:cNvSpPr/>
            <p:nvPr/>
          </p:nvSpPr>
          <p:spPr>
            <a:xfrm flipV="1">
              <a:off x="185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8" name="Line"/>
            <p:cNvSpPr/>
            <p:nvPr/>
          </p:nvSpPr>
          <p:spPr>
            <a:xfrm flipV="1">
              <a:off x="220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99" name="Line"/>
            <p:cNvSpPr/>
            <p:nvPr/>
          </p:nvSpPr>
          <p:spPr>
            <a:xfrm flipV="1">
              <a:off x="256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0" name="Line"/>
            <p:cNvSpPr/>
            <p:nvPr/>
          </p:nvSpPr>
          <p:spPr>
            <a:xfrm flipV="1">
              <a:off x="292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1" name="Line"/>
            <p:cNvSpPr/>
            <p:nvPr/>
          </p:nvSpPr>
          <p:spPr>
            <a:xfrm flipV="1">
              <a:off x="327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2" name="Line"/>
            <p:cNvSpPr/>
            <p:nvPr/>
          </p:nvSpPr>
          <p:spPr>
            <a:xfrm flipV="1">
              <a:off x="363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3" name="Line"/>
            <p:cNvSpPr/>
            <p:nvPr/>
          </p:nvSpPr>
          <p:spPr>
            <a:xfrm flipV="1">
              <a:off x="3991971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4" name="Line"/>
            <p:cNvSpPr/>
            <p:nvPr/>
          </p:nvSpPr>
          <p:spPr>
            <a:xfrm flipV="1">
              <a:off x="434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5" name="Line"/>
            <p:cNvSpPr/>
            <p:nvPr/>
          </p:nvSpPr>
          <p:spPr>
            <a:xfrm flipV="1">
              <a:off x="470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6" name="Line"/>
            <p:cNvSpPr/>
            <p:nvPr/>
          </p:nvSpPr>
          <p:spPr>
            <a:xfrm flipV="1">
              <a:off x="5061972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7" name="Line"/>
            <p:cNvSpPr/>
            <p:nvPr/>
          </p:nvSpPr>
          <p:spPr>
            <a:xfrm flipV="1">
              <a:off x="5418638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8" name="Line"/>
            <p:cNvSpPr/>
            <p:nvPr/>
          </p:nvSpPr>
          <p:spPr>
            <a:xfrm flipV="1">
              <a:off x="5775305" y="574596"/>
              <a:ext cx="1" cy="611955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9" name="Line"/>
            <p:cNvSpPr/>
            <p:nvPr/>
          </p:nvSpPr>
          <p:spPr>
            <a:xfrm>
              <a:off x="419991" y="2195849"/>
              <a:ext cx="53542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0" name="Line"/>
            <p:cNvSpPr/>
            <p:nvPr/>
          </p:nvSpPr>
          <p:spPr>
            <a:xfrm>
              <a:off x="419991" y="56526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1" name="Line"/>
            <p:cNvSpPr/>
            <p:nvPr/>
          </p:nvSpPr>
          <p:spPr>
            <a:xfrm>
              <a:off x="419991" y="260349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2" name="Line"/>
            <p:cNvSpPr/>
            <p:nvPr/>
          </p:nvSpPr>
          <p:spPr>
            <a:xfrm>
              <a:off x="419991" y="341879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3" name="Line"/>
            <p:cNvSpPr/>
            <p:nvPr/>
          </p:nvSpPr>
          <p:spPr>
            <a:xfrm>
              <a:off x="419991" y="504938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4" name="Line"/>
            <p:cNvSpPr/>
            <p:nvPr/>
          </p:nvSpPr>
          <p:spPr>
            <a:xfrm>
              <a:off x="419991" y="5864676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5" name="Line"/>
            <p:cNvSpPr/>
            <p:nvPr/>
          </p:nvSpPr>
          <p:spPr>
            <a:xfrm>
              <a:off x="419991" y="627232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6" name="Line"/>
            <p:cNvSpPr/>
            <p:nvPr/>
          </p:nvSpPr>
          <p:spPr>
            <a:xfrm>
              <a:off x="419991" y="423408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7" name="Line"/>
            <p:cNvSpPr/>
            <p:nvPr/>
          </p:nvSpPr>
          <p:spPr>
            <a:xfrm>
              <a:off x="419991" y="545702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8" name="Line"/>
            <p:cNvSpPr/>
            <p:nvPr/>
          </p:nvSpPr>
          <p:spPr>
            <a:xfrm>
              <a:off x="419991" y="464173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9" name="Line"/>
            <p:cNvSpPr/>
            <p:nvPr/>
          </p:nvSpPr>
          <p:spPr>
            <a:xfrm>
              <a:off x="419991" y="3826439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0" name="Line"/>
            <p:cNvSpPr/>
            <p:nvPr/>
          </p:nvSpPr>
          <p:spPr>
            <a:xfrm>
              <a:off x="419991" y="1380555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1" name="Line"/>
            <p:cNvSpPr/>
            <p:nvPr/>
          </p:nvSpPr>
          <p:spPr>
            <a:xfrm>
              <a:off x="419991" y="3011144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2" name="Line"/>
            <p:cNvSpPr/>
            <p:nvPr/>
          </p:nvSpPr>
          <p:spPr>
            <a:xfrm>
              <a:off x="419991" y="972907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3" name="Line"/>
            <p:cNvSpPr/>
            <p:nvPr/>
          </p:nvSpPr>
          <p:spPr>
            <a:xfrm>
              <a:off x="419991" y="1788202"/>
              <a:ext cx="5354236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4" name="Line"/>
            <p:cNvSpPr/>
            <p:nvPr/>
          </p:nvSpPr>
          <p:spPr>
            <a:xfrm>
              <a:off x="419991" y="6690890"/>
              <a:ext cx="5350001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5" name="Rectangle"/>
            <p:cNvSpPr/>
            <p:nvPr/>
          </p:nvSpPr>
          <p:spPr>
            <a:xfrm>
              <a:off x="1148192" y="2612596"/>
              <a:ext cx="343929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6" name="Rectangle"/>
            <p:cNvSpPr/>
            <p:nvPr/>
          </p:nvSpPr>
          <p:spPr>
            <a:xfrm>
              <a:off x="785500" y="4239546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7" name="Rectangle"/>
            <p:cNvSpPr/>
            <p:nvPr/>
          </p:nvSpPr>
          <p:spPr>
            <a:xfrm>
              <a:off x="2929932" y="978367"/>
              <a:ext cx="343930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8" name="Rectangle"/>
            <p:cNvSpPr/>
            <p:nvPr/>
          </p:nvSpPr>
          <p:spPr>
            <a:xfrm>
              <a:off x="5066748" y="98200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29" name="Rectangle"/>
            <p:cNvSpPr/>
            <p:nvPr/>
          </p:nvSpPr>
          <p:spPr>
            <a:xfrm>
              <a:off x="791525" y="6283244"/>
              <a:ext cx="343929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0" name="Rectangle"/>
            <p:cNvSpPr/>
            <p:nvPr/>
          </p:nvSpPr>
          <p:spPr>
            <a:xfrm>
              <a:off x="2571674" y="6277784"/>
              <a:ext cx="343929" cy="40400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1" name="Rectangle"/>
            <p:cNvSpPr/>
            <p:nvPr/>
          </p:nvSpPr>
          <p:spPr>
            <a:xfrm>
              <a:off x="4351823" y="5870136"/>
              <a:ext cx="353483" cy="393089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2" name="Rectangle"/>
            <p:cNvSpPr/>
            <p:nvPr/>
          </p:nvSpPr>
          <p:spPr>
            <a:xfrm>
              <a:off x="3288191" y="4237726"/>
              <a:ext cx="343930" cy="393090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3" name="Rectangle"/>
            <p:cNvSpPr/>
            <p:nvPr/>
          </p:nvSpPr>
          <p:spPr>
            <a:xfrm>
              <a:off x="5069933" y="4237726"/>
              <a:ext cx="343930" cy="393090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4" name="Rectangle"/>
            <p:cNvSpPr/>
            <p:nvPr/>
          </p:nvSpPr>
          <p:spPr>
            <a:xfrm>
              <a:off x="2566101" y="1793662"/>
              <a:ext cx="353483" cy="393089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5" name="Rectangle"/>
            <p:cNvSpPr/>
            <p:nvPr/>
          </p:nvSpPr>
          <p:spPr>
            <a:xfrm>
              <a:off x="1143415" y="5060301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6" name="Rectangle"/>
            <p:cNvSpPr/>
            <p:nvPr/>
          </p:nvSpPr>
          <p:spPr>
            <a:xfrm>
              <a:off x="4711911" y="2200399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7" name="Rectangle"/>
            <p:cNvSpPr/>
            <p:nvPr/>
          </p:nvSpPr>
          <p:spPr>
            <a:xfrm>
              <a:off x="3996748" y="3830079"/>
              <a:ext cx="343930" cy="404009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8" name="Rectangle"/>
            <p:cNvSpPr/>
            <p:nvPr/>
          </p:nvSpPr>
          <p:spPr>
            <a:xfrm>
              <a:off x="2566101" y="2612596"/>
              <a:ext cx="343929" cy="393090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39" name="Rectangle"/>
            <p:cNvSpPr/>
            <p:nvPr/>
          </p:nvSpPr>
          <p:spPr>
            <a:xfrm>
              <a:off x="2658935" y="2617146"/>
              <a:ext cx="251095" cy="376710"/>
            </a:xfrm>
            <a:prstGeom prst="rect">
              <a:avLst/>
            </a:prstGeom>
            <a:solidFill>
              <a:srgbClr val="D6D6D6"/>
            </a:solidFill>
            <a:ln w="3175" cap="flat">
              <a:noFill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0" name="Line"/>
            <p:cNvSpPr/>
            <p:nvPr/>
          </p:nvSpPr>
          <p:spPr>
            <a:xfrm flipH="1" flipV="1">
              <a:off x="1141824" y="1375523"/>
              <a:ext cx="560200" cy="5815400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41" name="Line"/>
            <p:cNvSpPr/>
            <p:nvPr/>
          </p:nvSpPr>
          <p:spPr>
            <a:xfrm flipH="1" flipV="1">
              <a:off x="1492900" y="973524"/>
              <a:ext cx="5543178" cy="846818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762" name="Group"/>
            <p:cNvGrpSpPr/>
            <p:nvPr/>
          </p:nvGrpSpPr>
          <p:grpSpPr>
            <a:xfrm>
              <a:off x="1138278" y="972907"/>
              <a:ext cx="359157" cy="404411"/>
              <a:chOff x="0" y="0"/>
              <a:chExt cx="359156" cy="404409"/>
            </a:xfrm>
          </p:grpSpPr>
          <p:sp>
            <p:nvSpPr>
              <p:cNvPr id="2742" name="Rectangle"/>
              <p:cNvSpPr/>
              <p:nvPr/>
            </p:nvSpPr>
            <p:spPr>
              <a:xfrm>
                <a:off x="941" y="0"/>
                <a:ext cx="357274" cy="404410"/>
              </a:xfrm>
              <a:prstGeom prst="rect">
                <a:avLst/>
              </a:prstGeom>
              <a:solidFill>
                <a:srgbClr val="D6D6D6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743" name="Rectangle"/>
              <p:cNvSpPr/>
              <p:nvPr/>
            </p:nvSpPr>
            <p:spPr>
              <a:xfrm>
                <a:off x="242950" y="198572"/>
                <a:ext cx="114644" cy="196545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744" name="Rectangle"/>
              <p:cNvSpPr/>
              <p:nvPr/>
            </p:nvSpPr>
            <p:spPr>
              <a:xfrm>
                <a:off x="301834" y="3764"/>
                <a:ext cx="57323" cy="13103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745" name="Rectangle"/>
              <p:cNvSpPr/>
              <p:nvPr/>
            </p:nvSpPr>
            <p:spPr>
              <a:xfrm>
                <a:off x="8929" y="267687"/>
                <a:ext cx="171788" cy="13242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746" name="Square"/>
              <p:cNvSpPr/>
              <p:nvPr/>
            </p:nvSpPr>
            <p:spPr>
              <a:xfrm>
                <a:off x="183172" y="3764"/>
                <a:ext cx="57322" cy="65516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2747" name="Rectangle"/>
              <p:cNvSpPr/>
              <p:nvPr/>
            </p:nvSpPr>
            <p:spPr>
              <a:xfrm>
                <a:off x="569" y="4434"/>
                <a:ext cx="115428" cy="129691"/>
              </a:xfrm>
              <a:prstGeom prst="rect">
                <a:avLst/>
              </a:prstGeom>
              <a:solidFill>
                <a:srgbClr val="8EFA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761" name="Group"/>
              <p:cNvGrpSpPr/>
              <p:nvPr/>
            </p:nvGrpSpPr>
            <p:grpSpPr>
              <a:xfrm>
                <a:off x="0" y="0"/>
                <a:ext cx="357274" cy="404410"/>
                <a:chOff x="0" y="0"/>
                <a:chExt cx="357273" cy="404409"/>
              </a:xfrm>
            </p:grpSpPr>
            <p:sp>
              <p:nvSpPr>
                <p:cNvPr id="2748" name="Rectangle"/>
                <p:cNvSpPr/>
                <p:nvPr/>
              </p:nvSpPr>
              <p:spPr>
                <a:xfrm>
                  <a:off x="0" y="0"/>
                  <a:ext cx="357274" cy="404410"/>
                </a:xfrm>
                <a:prstGeom prst="rect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grpSp>
              <p:nvGrpSpPr>
                <p:cNvPr id="2760" name="Group"/>
                <p:cNvGrpSpPr/>
                <p:nvPr/>
              </p:nvGrpSpPr>
              <p:grpSpPr>
                <a:xfrm>
                  <a:off x="0" y="4789"/>
                  <a:ext cx="357274" cy="393090"/>
                  <a:chOff x="0" y="0"/>
                  <a:chExt cx="357273" cy="393088"/>
                </a:xfrm>
              </p:grpSpPr>
              <p:sp>
                <p:nvSpPr>
                  <p:cNvPr id="2749" name="Rectangle"/>
                  <p:cNvSpPr/>
                  <p:nvPr/>
                </p:nvSpPr>
                <p:spPr>
                  <a:xfrm>
                    <a:off x="1960" y="0"/>
                    <a:ext cx="355314" cy="393089"/>
                  </a:xfrm>
                  <a:prstGeom prst="rect">
                    <a:avLst/>
                  </a:prstGeom>
                  <a:solidFill>
                    <a:srgbClr val="D6D6D6">
                      <a:alpha val="0"/>
                    </a:srgbClr>
                  </a:solidFill>
                  <a:ln w="12700" cap="flat">
                    <a:solidFill>
                      <a:srgbClr val="000000">
                        <a:alpha val="0"/>
                      </a:srgb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0" name="Line"/>
                  <p:cNvSpPr/>
                  <p:nvPr/>
                </p:nvSpPr>
                <p:spPr>
                  <a:xfrm flipH="1">
                    <a:off x="118717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1" name="Line"/>
                  <p:cNvSpPr/>
                  <p:nvPr/>
                </p:nvSpPr>
                <p:spPr>
                  <a:xfrm flipH="1">
                    <a:off x="57818" y="-1"/>
                    <a:ext cx="1" cy="393090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2" name="Line"/>
                  <p:cNvSpPr/>
                  <p:nvPr/>
                </p:nvSpPr>
                <p:spPr>
                  <a:xfrm flipH="1">
                    <a:off x="301414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3" name="Line"/>
                  <p:cNvSpPr/>
                  <p:nvPr/>
                </p:nvSpPr>
                <p:spPr>
                  <a:xfrm flipH="1">
                    <a:off x="179616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4" name="Line"/>
                  <p:cNvSpPr/>
                  <p:nvPr/>
                </p:nvSpPr>
                <p:spPr>
                  <a:xfrm flipH="1">
                    <a:off x="240515" y="0"/>
                    <a:ext cx="1" cy="393089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5" name="Line"/>
                  <p:cNvSpPr/>
                  <p:nvPr/>
                </p:nvSpPr>
                <p:spPr>
                  <a:xfrm>
                    <a:off x="0" y="6779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6" name="Line"/>
                  <p:cNvSpPr/>
                  <p:nvPr/>
                </p:nvSpPr>
                <p:spPr>
                  <a:xfrm>
                    <a:off x="0" y="13334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7" name="Line"/>
                  <p:cNvSpPr/>
                  <p:nvPr/>
                </p:nvSpPr>
                <p:spPr>
                  <a:xfrm>
                    <a:off x="0" y="19890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8" name="Line"/>
                  <p:cNvSpPr/>
                  <p:nvPr/>
                </p:nvSpPr>
                <p:spPr>
                  <a:xfrm>
                    <a:off x="0" y="264457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59" name="Line"/>
                  <p:cNvSpPr/>
                  <p:nvPr/>
                </p:nvSpPr>
                <p:spPr>
                  <a:xfrm>
                    <a:off x="0" y="330012"/>
                    <a:ext cx="355314" cy="1"/>
                  </a:xfrm>
                  <a:prstGeom prst="line">
                    <a:avLst/>
                  </a:prstGeom>
                  <a:noFill/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</p:grpSp>
        </p:grpSp>
        <p:sp>
          <p:nvSpPr>
            <p:cNvPr id="2763" name="Circle"/>
            <p:cNvSpPr/>
            <p:nvPr/>
          </p:nvSpPr>
          <p:spPr>
            <a:xfrm>
              <a:off x="0" y="0"/>
              <a:ext cx="3291417" cy="3291417"/>
            </a:xfrm>
            <a:prstGeom prst="ellipse">
              <a:avLst/>
            </a:prstGeom>
            <a:noFill/>
            <a:ln w="50800" cap="flat">
              <a:solidFill>
                <a:schemeClr val="accent1">
                  <a:lumOff val="13529"/>
                </a:schemeClr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2784" name="Group"/>
            <p:cNvGrpSpPr/>
            <p:nvPr/>
          </p:nvGrpSpPr>
          <p:grpSpPr>
            <a:xfrm>
              <a:off x="1700432" y="1824269"/>
              <a:ext cx="5363247" cy="5384679"/>
              <a:chOff x="0" y="0"/>
              <a:chExt cx="5363246" cy="5384677"/>
            </a:xfrm>
          </p:grpSpPr>
          <p:sp>
            <p:nvSpPr>
              <p:cNvPr id="2764" name="Rectangle"/>
              <p:cNvSpPr/>
              <p:nvPr/>
            </p:nvSpPr>
            <p:spPr>
              <a:xfrm>
                <a:off x="5126" y="12294"/>
                <a:ext cx="5327696" cy="5360090"/>
              </a:xfrm>
              <a:prstGeom prst="rect">
                <a:avLst/>
              </a:prstGeom>
              <a:solidFill>
                <a:srgbClr val="D6D6D6"/>
              </a:solidFill>
              <a:ln w="508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3578" tIns="53578" rIns="53578" bIns="53578" numCol="1" anchor="ctr">
                <a:noAutofit/>
              </a:bodyPr>
              <a:lstStyle/>
              <a:p>
                <a:pPr>
                  <a:defRPr sz="2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grpSp>
            <p:nvGrpSpPr>
              <p:cNvPr id="2772" name="Group"/>
              <p:cNvGrpSpPr/>
              <p:nvPr/>
            </p:nvGrpSpPr>
            <p:grpSpPr>
              <a:xfrm>
                <a:off x="-1" y="-1"/>
                <a:ext cx="5351939" cy="5384679"/>
                <a:chOff x="0" y="0"/>
                <a:chExt cx="5351937" cy="5384677"/>
              </a:xfrm>
            </p:grpSpPr>
            <p:grpSp>
              <p:nvGrpSpPr>
                <p:cNvPr id="2770" name="Group"/>
                <p:cNvGrpSpPr/>
                <p:nvPr/>
              </p:nvGrpSpPr>
              <p:grpSpPr>
                <a:xfrm>
                  <a:off x="-1" y="0"/>
                  <a:ext cx="5351939" cy="5358796"/>
                  <a:chOff x="0" y="0"/>
                  <a:chExt cx="5351937" cy="5358795"/>
                </a:xfrm>
              </p:grpSpPr>
              <p:sp>
                <p:nvSpPr>
                  <p:cNvPr id="2765" name="Rectangle"/>
                  <p:cNvSpPr/>
                  <p:nvPr/>
                </p:nvSpPr>
                <p:spPr>
                  <a:xfrm>
                    <a:off x="3585050" y="2735169"/>
                    <a:ext cx="1766874" cy="262362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66" name="Rectangle"/>
                  <p:cNvSpPr/>
                  <p:nvPr/>
                </p:nvSpPr>
                <p:spPr>
                  <a:xfrm>
                    <a:off x="4498327" y="15339"/>
                    <a:ext cx="853611" cy="1829687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67" name="Rectangle"/>
                  <p:cNvSpPr/>
                  <p:nvPr/>
                </p:nvSpPr>
                <p:spPr>
                  <a:xfrm>
                    <a:off x="33748" y="3590842"/>
                    <a:ext cx="2647579" cy="1760309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68" name="Rectangle"/>
                  <p:cNvSpPr/>
                  <p:nvPr/>
                </p:nvSpPr>
                <p:spPr>
                  <a:xfrm>
                    <a:off x="2701023" y="0"/>
                    <a:ext cx="883438" cy="957202"/>
                  </a:xfrm>
                  <a:prstGeom prst="rect">
                    <a:avLst/>
                  </a:prstGeom>
                  <a:solidFill>
                    <a:srgbClr val="8EFA00"/>
                  </a:solidFill>
                  <a:ln w="152400" cap="flat">
                    <a:solidFill>
                      <a:schemeClr val="accent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  <p:sp>
                <p:nvSpPr>
                  <p:cNvPr id="2769" name="Rectangle"/>
                  <p:cNvSpPr/>
                  <p:nvPr/>
                </p:nvSpPr>
                <p:spPr>
                  <a:xfrm>
                    <a:off x="0" y="24238"/>
                    <a:ext cx="1778952" cy="1830343"/>
                  </a:xfrm>
                  <a:prstGeom prst="rect">
                    <a:avLst/>
                  </a:prstGeom>
                  <a:solidFill>
                    <a:srgbClr val="8EFA00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3578" tIns="53578" rIns="53578" bIns="53578" numCol="1" anchor="ctr">
                    <a:noAutofit/>
                  </a:bodyPr>
                  <a:lstStyle/>
                  <a:p>
                    <a:pPr>
                      <a:defRPr sz="280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</a:p>
                </p:txBody>
              </p:sp>
            </p:grpSp>
            <p:sp>
              <p:nvSpPr>
                <p:cNvPr id="2771" name="Rectangle"/>
                <p:cNvSpPr/>
                <p:nvPr/>
              </p:nvSpPr>
              <p:spPr>
                <a:xfrm>
                  <a:off x="6550" y="8726"/>
                  <a:ext cx="5329863" cy="5375952"/>
                </a:xfrm>
                <a:prstGeom prst="rect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  <p:grpSp>
            <p:nvGrpSpPr>
              <p:cNvPr id="2783" name="Group"/>
              <p:cNvGrpSpPr/>
              <p:nvPr/>
            </p:nvGrpSpPr>
            <p:grpSpPr>
              <a:xfrm>
                <a:off x="-1" y="19863"/>
                <a:ext cx="5363248" cy="5344952"/>
                <a:chOff x="0" y="0"/>
                <a:chExt cx="5363246" cy="5344950"/>
              </a:xfrm>
            </p:grpSpPr>
            <p:sp>
              <p:nvSpPr>
                <p:cNvPr id="2773" name="Line"/>
                <p:cNvSpPr/>
                <p:nvPr/>
              </p:nvSpPr>
              <p:spPr>
                <a:xfrm flipH="1">
                  <a:off x="17859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4" name="Line"/>
                <p:cNvSpPr/>
                <p:nvPr/>
              </p:nvSpPr>
              <p:spPr>
                <a:xfrm flipH="1">
                  <a:off x="877410" y="-1"/>
                  <a:ext cx="1" cy="5344952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5" name="Line"/>
                <p:cNvSpPr/>
                <p:nvPr/>
              </p:nvSpPr>
              <p:spPr>
                <a:xfrm flipH="1">
                  <a:off x="4511413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6" name="Line"/>
                <p:cNvSpPr/>
                <p:nvPr/>
              </p:nvSpPr>
              <p:spPr>
                <a:xfrm flipH="1">
                  <a:off x="2694411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7" name="Line"/>
                <p:cNvSpPr/>
                <p:nvPr/>
              </p:nvSpPr>
              <p:spPr>
                <a:xfrm flipH="1">
                  <a:off x="3602912" y="0"/>
                  <a:ext cx="1" cy="534495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8" name="Line"/>
                <p:cNvSpPr/>
                <p:nvPr/>
              </p:nvSpPr>
              <p:spPr>
                <a:xfrm>
                  <a:off x="0" y="95516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79" name="Line"/>
                <p:cNvSpPr/>
                <p:nvPr/>
              </p:nvSpPr>
              <p:spPr>
                <a:xfrm>
                  <a:off x="14858" y="1826611"/>
                  <a:ext cx="530062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80" name="Line"/>
                <p:cNvSpPr/>
                <p:nvPr/>
              </p:nvSpPr>
              <p:spPr>
                <a:xfrm>
                  <a:off x="0" y="2698056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81" name="Line"/>
                <p:cNvSpPr/>
                <p:nvPr/>
              </p:nvSpPr>
              <p:spPr>
                <a:xfrm>
                  <a:off x="0" y="3569501"/>
                  <a:ext cx="5350001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  <p:sp>
              <p:nvSpPr>
                <p:cNvPr id="2782" name="Line"/>
                <p:cNvSpPr/>
                <p:nvPr/>
              </p:nvSpPr>
              <p:spPr>
                <a:xfrm>
                  <a:off x="5304" y="4440947"/>
                  <a:ext cx="5357943" cy="1"/>
                </a:xfrm>
                <a:prstGeom prst="line">
                  <a:avLst/>
                </a:prstGeom>
                <a:noFill/>
                <a:ln w="508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3578" tIns="53578" rIns="53578" bIns="53578" numCol="1" anchor="ctr">
                  <a:noAutofit/>
                </a:bodyPr>
                <a:lstStyle/>
                <a:p>
                  <a:pPr>
                    <a:defRPr sz="28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</a:p>
              </p:txBody>
            </p:sp>
          </p:grpSp>
        </p:grpSp>
      </p:grpSp>
      <p:sp>
        <p:nvSpPr>
          <p:cNvPr id="2786" name="Before"/>
          <p:cNvSpPr txBox="1"/>
          <p:nvPr/>
        </p:nvSpPr>
        <p:spPr>
          <a:xfrm>
            <a:off x="4245092" y="11860921"/>
            <a:ext cx="2040410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Before</a:t>
            </a:r>
          </a:p>
        </p:txBody>
      </p:sp>
      <p:sp>
        <p:nvSpPr>
          <p:cNvPr id="2787" name="After"/>
          <p:cNvSpPr txBox="1"/>
          <p:nvPr/>
        </p:nvSpPr>
        <p:spPr>
          <a:xfrm>
            <a:off x="14404682" y="11860921"/>
            <a:ext cx="1720317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After</a:t>
            </a:r>
          </a:p>
        </p:txBody>
      </p:sp>
      <p:grpSp>
        <p:nvGrpSpPr>
          <p:cNvPr id="2798" name="Group"/>
          <p:cNvGrpSpPr/>
          <p:nvPr/>
        </p:nvGrpSpPr>
        <p:grpSpPr>
          <a:xfrm>
            <a:off x="17321249" y="2529575"/>
            <a:ext cx="3636382" cy="2056360"/>
            <a:chOff x="0" y="0"/>
            <a:chExt cx="3636380" cy="2056358"/>
          </a:xfrm>
        </p:grpSpPr>
        <p:sp>
          <p:nvSpPr>
            <p:cNvPr id="2788" name="Eden Region"/>
            <p:cNvSpPr txBox="1"/>
            <p:nvPr/>
          </p:nvSpPr>
          <p:spPr>
            <a:xfrm>
              <a:off x="669306" y="0"/>
              <a:ext cx="2054143" cy="4968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Eden Region</a:t>
              </a:r>
            </a:p>
          </p:txBody>
        </p:sp>
        <p:sp>
          <p:nvSpPr>
            <p:cNvPr id="2789" name="Survivor Region"/>
            <p:cNvSpPr txBox="1"/>
            <p:nvPr/>
          </p:nvSpPr>
          <p:spPr>
            <a:xfrm>
              <a:off x="669306" y="354219"/>
              <a:ext cx="2525708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Survivor Region</a:t>
              </a:r>
            </a:p>
          </p:txBody>
        </p:sp>
        <p:sp>
          <p:nvSpPr>
            <p:cNvPr id="2790" name="Tenured Region"/>
            <p:cNvSpPr txBox="1"/>
            <p:nvPr/>
          </p:nvSpPr>
          <p:spPr>
            <a:xfrm>
              <a:off x="669306" y="779768"/>
              <a:ext cx="2223172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Tenured Region</a:t>
              </a:r>
            </a:p>
          </p:txBody>
        </p:sp>
        <p:sp>
          <p:nvSpPr>
            <p:cNvPr id="2791" name="Humongous Objects"/>
            <p:cNvSpPr txBox="1"/>
            <p:nvPr/>
          </p:nvSpPr>
          <p:spPr>
            <a:xfrm>
              <a:off x="669306" y="1122694"/>
              <a:ext cx="2054144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Humongous Objects</a:t>
              </a:r>
            </a:p>
          </p:txBody>
        </p:sp>
        <p:sp>
          <p:nvSpPr>
            <p:cNvPr id="2792" name="Rectangle"/>
            <p:cNvSpPr/>
            <p:nvPr/>
          </p:nvSpPr>
          <p:spPr>
            <a:xfrm>
              <a:off x="0" y="506019"/>
              <a:ext cx="546455" cy="234028"/>
            </a:xfrm>
            <a:prstGeom prst="rect">
              <a:avLst/>
            </a:prstGeom>
            <a:solidFill>
              <a:srgbClr val="008F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3" name="Rectangle"/>
            <p:cNvSpPr/>
            <p:nvPr/>
          </p:nvSpPr>
          <p:spPr>
            <a:xfrm>
              <a:off x="0" y="905538"/>
              <a:ext cx="546455" cy="234028"/>
            </a:xfrm>
            <a:prstGeom prst="rect">
              <a:avLst/>
            </a:prstGeom>
            <a:solidFill>
              <a:srgbClr val="929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4" name="Rectangle"/>
            <p:cNvSpPr/>
            <p:nvPr/>
          </p:nvSpPr>
          <p:spPr>
            <a:xfrm>
              <a:off x="0" y="110087"/>
              <a:ext cx="546455" cy="234028"/>
            </a:xfrm>
            <a:prstGeom prst="rect">
              <a:avLst/>
            </a:prstGeom>
            <a:solidFill>
              <a:srgbClr val="8EFA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5" name="Rectangle"/>
            <p:cNvSpPr/>
            <p:nvPr/>
          </p:nvSpPr>
          <p:spPr>
            <a:xfrm>
              <a:off x="0" y="1316312"/>
              <a:ext cx="546455" cy="234028"/>
            </a:xfrm>
            <a:prstGeom prst="rect">
              <a:avLst/>
            </a:prstGeom>
            <a:solidFill>
              <a:srgbClr val="FF85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6" name="Rectangle"/>
            <p:cNvSpPr/>
            <p:nvPr/>
          </p:nvSpPr>
          <p:spPr>
            <a:xfrm>
              <a:off x="0" y="1712243"/>
              <a:ext cx="546455" cy="234028"/>
            </a:xfrm>
            <a:prstGeom prst="rect">
              <a:avLst/>
            </a:prstGeom>
            <a:solidFill>
              <a:srgbClr val="7A81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97" name="Free space"/>
            <p:cNvSpPr txBox="1"/>
            <p:nvPr/>
          </p:nvSpPr>
          <p:spPr>
            <a:xfrm>
              <a:off x="669306" y="1559537"/>
              <a:ext cx="2967075" cy="49682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>
              <a:lvl1pPr algn="l">
                <a:spcBef>
                  <a:spcPts val="5900"/>
                </a:spcBef>
                <a:defRPr sz="14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Free space</a:t>
              </a:r>
            </a:p>
          </p:txBody>
        </p:sp>
      </p:grpSp>
      <p:sp>
        <p:nvSpPr>
          <p:cNvPr id="2799" name="Triangle"/>
          <p:cNvSpPr/>
          <p:nvPr/>
        </p:nvSpPr>
        <p:spPr>
          <a:xfrm flipH="1">
            <a:off x="15174724" y="6527391"/>
            <a:ext cx="1785939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0" name="Triangle"/>
          <p:cNvSpPr/>
          <p:nvPr/>
        </p:nvSpPr>
        <p:spPr>
          <a:xfrm flipH="1">
            <a:off x="15281689" y="10094855"/>
            <a:ext cx="2595467" cy="1758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1" name="Triangle"/>
          <p:cNvSpPr/>
          <p:nvPr/>
        </p:nvSpPr>
        <p:spPr>
          <a:xfrm flipH="1">
            <a:off x="18855856" y="9256909"/>
            <a:ext cx="1656038" cy="259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2" name="Triangle"/>
          <p:cNvSpPr/>
          <p:nvPr/>
        </p:nvSpPr>
        <p:spPr>
          <a:xfrm flipH="1">
            <a:off x="19717441" y="6549502"/>
            <a:ext cx="794452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3" name="Triangle"/>
          <p:cNvSpPr/>
          <p:nvPr/>
        </p:nvSpPr>
        <p:spPr>
          <a:xfrm flipH="1">
            <a:off x="5115724" y="6528975"/>
            <a:ext cx="1785938" cy="1785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4" name="Triangle"/>
          <p:cNvSpPr/>
          <p:nvPr/>
        </p:nvSpPr>
        <p:spPr>
          <a:xfrm flipH="1">
            <a:off x="7883057" y="6547193"/>
            <a:ext cx="741587" cy="794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5" name="Triangle"/>
          <p:cNvSpPr/>
          <p:nvPr/>
        </p:nvSpPr>
        <p:spPr>
          <a:xfrm flipH="1">
            <a:off x="5204829" y="10096437"/>
            <a:ext cx="2595467" cy="17589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6" name="Triangle"/>
          <p:cNvSpPr/>
          <p:nvPr/>
        </p:nvSpPr>
        <p:spPr>
          <a:xfrm flipH="1">
            <a:off x="8796856" y="9258492"/>
            <a:ext cx="1656037" cy="2592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7" name="Triangle"/>
          <p:cNvSpPr/>
          <p:nvPr/>
        </p:nvSpPr>
        <p:spPr>
          <a:xfrm flipH="1">
            <a:off x="9658440" y="6551085"/>
            <a:ext cx="794453" cy="177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 w="3175">
            <a:miter lim="400000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8" name="Line"/>
          <p:cNvSpPr/>
          <p:nvPr/>
        </p:nvSpPr>
        <p:spPr>
          <a:xfrm>
            <a:off x="5567202" y="4353457"/>
            <a:ext cx="1" cy="36008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3578" tIns="53578" rIns="53578" bIns="53578" anchor="ctr"/>
          <a:lstStyle/>
          <a:p>
            <a: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817" name="Group"/>
          <p:cNvGrpSpPr/>
          <p:nvPr/>
        </p:nvGrpSpPr>
        <p:grpSpPr>
          <a:xfrm>
            <a:off x="11924214" y="5523154"/>
            <a:ext cx="1803797" cy="4244997"/>
            <a:chOff x="0" y="0"/>
            <a:chExt cx="1803796" cy="4244995"/>
          </a:xfrm>
        </p:grpSpPr>
        <p:sp>
          <p:nvSpPr>
            <p:cNvPr id="2809" name="Remembered Set"/>
            <p:cNvSpPr/>
            <p:nvPr/>
          </p:nvSpPr>
          <p:spPr>
            <a:xfrm>
              <a:off x="17859" y="0"/>
              <a:ext cx="1785938" cy="4244996"/>
            </a:xfrm>
            <a:prstGeom prst="rect">
              <a:avLst/>
            </a:prstGeom>
            <a:solidFill>
              <a:schemeClr val="accent1">
                <a:lumOff val="13529"/>
              </a:schemeClr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Remembered Set</a:t>
              </a: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  <a:p>
              <a: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0" name="Line"/>
            <p:cNvSpPr/>
            <p:nvPr/>
          </p:nvSpPr>
          <p:spPr>
            <a:xfrm>
              <a:off x="0" y="931015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1" name="Line"/>
            <p:cNvSpPr/>
            <p:nvPr/>
          </p:nvSpPr>
          <p:spPr>
            <a:xfrm>
              <a:off x="0" y="1386581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2" name="Line"/>
            <p:cNvSpPr/>
            <p:nvPr/>
          </p:nvSpPr>
          <p:spPr>
            <a:xfrm>
              <a:off x="0" y="1842147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3" name="Line"/>
            <p:cNvSpPr/>
            <p:nvPr/>
          </p:nvSpPr>
          <p:spPr>
            <a:xfrm>
              <a:off x="0" y="2297712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4" name="Line"/>
            <p:cNvSpPr/>
            <p:nvPr/>
          </p:nvSpPr>
          <p:spPr>
            <a:xfrm>
              <a:off x="0" y="2753278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5" name="Line"/>
            <p:cNvSpPr/>
            <p:nvPr/>
          </p:nvSpPr>
          <p:spPr>
            <a:xfrm>
              <a:off x="0" y="3208843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6" name="Line"/>
            <p:cNvSpPr/>
            <p:nvPr/>
          </p:nvSpPr>
          <p:spPr>
            <a:xfrm>
              <a:off x="0" y="3664409"/>
              <a:ext cx="1781052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Appendix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7</a:t>
            </a:r>
          </a:p>
        </p:txBody>
      </p:sp>
      <p:sp>
        <p:nvSpPr>
          <p:cNvPr id="2820" name="Print initial defaults for the operating system  (caution, this is a long list, best to redirect to a file)…"/>
          <p:cNvSpPr txBox="1"/>
          <p:nvPr>
            <p:ph type="body" idx="1"/>
          </p:nvPr>
        </p:nvSpPr>
        <p:spPr>
          <a:xfrm>
            <a:off x="3310871" y="2630379"/>
            <a:ext cx="17762258" cy="9186466"/>
          </a:xfrm>
          <a:prstGeom prst="rect">
            <a:avLst/>
          </a:prstGeom>
        </p:spPr>
        <p:txBody>
          <a:bodyPr/>
          <a:lstStyle/>
          <a:p>
            <a:pPr marL="0" indent="0" defTabSz="402550">
              <a:spcBef>
                <a:spcPts val="2800"/>
              </a:spcBef>
              <a:buSzTx/>
              <a:buNone/>
              <a:defRPr sz="3724"/>
            </a:pPr>
            <a:r>
              <a:rPr sz="3430"/>
              <a:t>Print </a:t>
            </a:r>
            <a:r>
              <a:rPr>
                <a:solidFill>
                  <a:srgbClr val="0433FF"/>
                </a:solidFill>
              </a:rPr>
              <a:t>initial defaults</a:t>
            </a:r>
            <a:r>
              <a:rPr sz="3430"/>
              <a:t> for the operating system </a:t>
            </a:r>
            <a:br>
              <a:rPr sz="3430"/>
            </a:br>
            <a:r>
              <a:rPr sz="2352"/>
              <a:t>(caution, this is a long list, best to redirect to a file)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-XX:+PrintFlagsInitial -version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-XX:+PrintFlagsInitial MyApplication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724"/>
            </a:pPr>
            <a:r>
              <a:rPr sz="3430"/>
              <a:t>Print </a:t>
            </a:r>
            <a:r>
              <a:rPr>
                <a:solidFill>
                  <a:srgbClr val="0433FF"/>
                </a:solidFill>
              </a:rPr>
              <a:t>final defaults</a:t>
            </a:r>
            <a:r>
              <a:rPr sz="3430"/>
              <a:t> with overridden values </a:t>
            </a:r>
            <a:br>
              <a:rPr sz="3430"/>
            </a:br>
            <a:r>
              <a:rPr sz="2352"/>
              <a:t>(caution, this is a long list, best to redirect to a file)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-XX:+PrintFlagsFinal -version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-XX:+PrintFlagsFinal MyApplication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Print </a:t>
            </a:r>
            <a:r>
              <a:rPr>
                <a:solidFill>
                  <a:srgbClr val="0433FF"/>
                </a:solidFill>
              </a:rPr>
              <a:t>current flags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-XX:+PrintCommandLineFlags -version</a:t>
            </a:r>
          </a:p>
          <a:p>
            <a:pPr marL="0" indent="0" defTabSz="402550">
              <a:spcBef>
                <a:spcPts val="2800"/>
              </a:spcBef>
              <a:buSzTx/>
              <a:buNone/>
              <a:defRPr sz="3430"/>
            </a:pPr>
            <a:r>
              <a:t>   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-XX:+PrintCommandLineFlags MyApplication</a:t>
            </a:r>
          </a:p>
        </p:txBody>
      </p:sp>
      <p:sp>
        <p:nvSpPr>
          <p:cNvPr id="28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2" name="G1GC - Default values - Printing"/>
          <p:cNvSpPr txBox="1"/>
          <p:nvPr/>
        </p:nvSpPr>
        <p:spPr>
          <a:xfrm>
            <a:off x="7028458" y="1536322"/>
            <a:ext cx="10362804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- Default values - Printing</a:t>
            </a:r>
          </a:p>
        </p:txBody>
      </p:sp>
      <p:sp>
        <p:nvSpPr>
          <p:cNvPr id="2823" name="or"/>
          <p:cNvSpPr txBox="1"/>
          <p:nvPr/>
        </p:nvSpPr>
        <p:spPr>
          <a:xfrm>
            <a:off x="8927331" y="4647604"/>
            <a:ext cx="546647" cy="5473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800">
                <a:solidFill>
                  <a:srgbClr val="6C6C6C"/>
                </a:solidFill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824" name="or"/>
          <p:cNvSpPr txBox="1"/>
          <p:nvPr/>
        </p:nvSpPr>
        <p:spPr>
          <a:xfrm>
            <a:off x="8927331" y="7899006"/>
            <a:ext cx="546647" cy="5473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800">
                <a:solidFill>
                  <a:srgbClr val="6C6C6C"/>
                </a:solidFill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825" name="or"/>
          <p:cNvSpPr txBox="1"/>
          <p:nvPr/>
        </p:nvSpPr>
        <p:spPr>
          <a:xfrm>
            <a:off x="8927331" y="10714414"/>
            <a:ext cx="546647" cy="5473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2800">
                <a:solidFill>
                  <a:srgbClr val="6C6C6C"/>
                </a:solidFill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826" name="The -version is used as the executable above. As is shown, it can be replaced with any java class with a main(...)"/>
          <p:cNvSpPr txBox="1"/>
          <p:nvPr/>
        </p:nvSpPr>
        <p:spPr>
          <a:xfrm>
            <a:off x="3284724" y="12213683"/>
            <a:ext cx="17378425" cy="40557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/>
          <a:p>
            <a:pPr algn="l">
              <a:spcBef>
                <a:spcPts val="5900"/>
              </a:spcBef>
              <a:defRPr sz="1800">
                <a:solidFill>
                  <a:srgbClr val="000000"/>
                </a:solidFill>
              </a:defRPr>
            </a:pPr>
            <a:r>
              <a:t>The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-version</a:t>
            </a:r>
            <a:r>
              <a:t> is used as the executable above. As is shown, it can be replaced with any java class with a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main(...)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Appendix 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8</a:t>
            </a:r>
          </a:p>
        </p:txBody>
      </p:sp>
      <p:sp>
        <p:nvSpPr>
          <p:cNvPr id="28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0" name="G1GC Logging"/>
          <p:cNvSpPr txBox="1"/>
          <p:nvPr/>
        </p:nvSpPr>
        <p:spPr>
          <a:xfrm>
            <a:off x="9388425" y="6328233"/>
            <a:ext cx="5607150" cy="1059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G1GC Logging</a:t>
            </a:r>
          </a:p>
        </p:txBody>
      </p:sp>
      <p:sp>
        <p:nvSpPr>
          <p:cNvPr id="2831" name="Back to G1GC Cycle">
            <a:hlinkClick r:id="rId2" invalidUrl="" action="ppaction://hlinksldjump" tgtFrame="" tooltip="" history="1" highlightClick="0" endSnd="0"/>
          </p:cNvPr>
          <p:cNvSpPr txBox="1"/>
          <p:nvPr/>
        </p:nvSpPr>
        <p:spPr>
          <a:xfrm>
            <a:off x="15207853" y="12976072"/>
            <a:ext cx="3817082" cy="5660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defTabSz="589359">
              <a:defRPr b="1" sz="3000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Back to G1GC Cycle</a:t>
            </a:r>
          </a:p>
        </p:txBody>
      </p:sp>
      <p:pic>
        <p:nvPicPr>
          <p:cNvPr id="28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9548" y="13044865"/>
            <a:ext cx="440431" cy="42841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Appendix 8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8a</a:t>
            </a:r>
          </a:p>
        </p:txBody>
      </p:sp>
      <p:sp>
        <p:nvSpPr>
          <p:cNvPr id="28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36" name="G1GC Logging - Unified logging in JDK 8+"/>
          <p:cNvSpPr txBox="1"/>
          <p:nvPr/>
        </p:nvSpPr>
        <p:spPr>
          <a:xfrm>
            <a:off x="5748089" y="1536322"/>
            <a:ext cx="12923541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Logging - Unified logging in JDK 8+</a:t>
            </a:r>
          </a:p>
        </p:txBody>
      </p:sp>
      <p:graphicFrame>
        <p:nvGraphicFramePr>
          <p:cNvPr id="2837" name="Table"/>
          <p:cNvGraphicFramePr/>
          <p:nvPr/>
        </p:nvGraphicFramePr>
        <p:xfrm>
          <a:off x="374459" y="3170445"/>
          <a:ext cx="23647782" cy="85522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496463"/>
                <a:gridCol w="18138618"/>
              </a:tblGrid>
              <a:tr h="64729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chemeClr val="accent4"/>
                          </a:solidFill>
                        </a:rPr>
                        <a:t>Option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chemeClr val="accent4"/>
                          </a:solidFill>
                        </a:rPr>
                        <a:t>Meaning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24242"/>
                    </a:solidFill>
                  </a:tcPr>
                </a:tc>
              </a:tr>
              <a:tr h="560421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tag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info</a:t>
                      </a:r>
                      <a:r>
                        <a:t> level to stdout, with default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-Xlog:gc,safepoint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either</a:t>
                      </a:r>
                      <a:r>
                        <a:t>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or</a:t>
                      </a:r>
                      <a:r>
                        <a:t>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safepoint</a:t>
                      </a:r>
                      <a:r>
                        <a:t> tags (exclusive), both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info</a:t>
                      </a:r>
                      <a:r>
                        <a:t> level, to stdout, with default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-Xlog:gc+ref=debug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both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and</a:t>
                      </a:r>
                      <a:r>
                        <a:t>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ref</a:t>
                      </a:r>
                      <a:r>
                        <a:t> tags,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debug</a:t>
                      </a:r>
                      <a:r>
                        <a:t> level, to stdout, with default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-Xlog:gc=debug:file=gc.txt:none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tag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debug</a:t>
                      </a:r>
                      <a:r>
                        <a:t> level to file gc.txt with no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2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-Xlog:gc=trace:file=gc.txt:</a:t>
                      </a:r>
                      <a:b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</a:b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uptimemillis, pids:filecount=5,filesize=1m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tag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trace</a:t>
                      </a:r>
                      <a:r>
                        <a:t> level to a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rotating</a:t>
                      </a:r>
                      <a:r>
                        <a:t> logs of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5</a:t>
                      </a:r>
                      <a:r>
                        <a:t> files of size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1MB</a:t>
                      </a:r>
                      <a:r>
                        <a:t>, using the base name </a:t>
                      </a:r>
                      <a:r>
                        <a:rPr>
                          <a:solidFill>
                            <a:srgbClr val="945200"/>
                          </a:solidFill>
                        </a:rPr>
                        <a:t>gc.txt</a:t>
                      </a:r>
                      <a:r>
                        <a:t>,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uptimemillis</a:t>
                      </a:r>
                      <a:r>
                        <a:t> and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pid</a:t>
                      </a:r>
                      <a:r>
                        <a:t>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-Xlog:gc::uptime,tid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tag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info</a:t>
                      </a:r>
                      <a:r>
                        <a:t> level to output stdout, using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uptime</a:t>
                      </a:r>
                      <a:r>
                        <a:t> and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tid</a:t>
                      </a:r>
                      <a:r>
                        <a:t> decorations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1221970"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-Xlog:gc*=info,</a:t>
                      </a:r>
                      <a:b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</a:b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safepoint*=off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600">
                          <a:solidFill>
                            <a:srgbClr val="434343"/>
                          </a:solidFill>
                        </a:defRPr>
                      </a:pPr>
                      <a:r>
                        <a:t>Log messages with at least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gc</a:t>
                      </a:r>
                      <a:r>
                        <a:t> using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info</a:t>
                      </a:r>
                      <a:r>
                        <a:t> level, but </a:t>
                      </a:r>
                      <a:r>
                        <a:rPr>
                          <a:solidFill>
                            <a:srgbClr val="797979"/>
                          </a:solidFill>
                        </a:rPr>
                        <a:t>turn off logging</a:t>
                      </a:r>
                      <a:r>
                        <a:t> of messages tagged with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safepoint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2838" name="Unified logging changes (for reference use): java -Xlog:help"/>
          <p:cNvSpPr txBox="1"/>
          <p:nvPr/>
        </p:nvSpPr>
        <p:spPr>
          <a:xfrm>
            <a:off x="3275593" y="12014251"/>
            <a:ext cx="9265346" cy="428849"/>
          </a:xfrm>
          <a:prstGeom prst="rect">
            <a:avLst/>
          </a:prstGeom>
          <a:solidFill>
            <a:srgbClr val="A9A9A9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spcBef>
                <a:spcPts val="5900"/>
              </a:spcBef>
              <a:defRPr sz="2000">
                <a:solidFill>
                  <a:srgbClr val="000000"/>
                </a:solidFill>
              </a:defRPr>
            </a:pPr>
            <a:r>
              <a:t>Unified logging changes (for reference use): 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java -Xlog:help</a:t>
            </a:r>
          </a:p>
        </p:txBody>
      </p:sp>
      <p:sp>
        <p:nvSpPr>
          <p:cNvPr id="2839" name="Understanding the content in the table: -Xlog : &lt;tags to log&gt;[=&lt;log level&gt;] [: &lt;output&gt; [: &lt;decorations&gt; ]]"/>
          <p:cNvSpPr txBox="1"/>
          <p:nvPr/>
        </p:nvSpPr>
        <p:spPr>
          <a:xfrm>
            <a:off x="3277349" y="2630212"/>
            <a:ext cx="16429311" cy="4288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spcBef>
                <a:spcPts val="5900"/>
              </a:spcBef>
              <a:defRPr sz="2000">
                <a:solidFill>
                  <a:srgbClr val="000000"/>
                </a:solidFill>
              </a:defRPr>
            </a:pPr>
            <a:r>
              <a:t>Understanding the content in the table:</a:t>
            </a:r>
            <a:r>
              <a:rPr>
                <a:solidFill>
                  <a:srgbClr val="EEEEEE"/>
                </a:solidFill>
              </a:rPr>
              <a:t> 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-Xlog : &lt;tags to log&gt;[=&lt;log level&gt;] [: &lt;output&gt; [: &lt;decorations&gt; ]]</a:t>
            </a:r>
          </a:p>
        </p:txBody>
      </p:sp>
      <p:sp>
        <p:nvSpPr>
          <p:cNvPr id="2840" name="Reference: https://www.slideshare.net/PoonamBajaj5/lets-learn-to-talk-to-gc-logs-in-java-9"/>
          <p:cNvSpPr txBox="1"/>
          <p:nvPr/>
        </p:nvSpPr>
        <p:spPr>
          <a:xfrm>
            <a:off x="3257653" y="12455983"/>
            <a:ext cx="7560569" cy="3484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 defTabSz="642937">
              <a:lnSpc>
                <a:spcPts val="3800"/>
              </a:lnSpc>
              <a:defRPr sz="1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Reference: </a:t>
            </a:r>
            <a:r>
              <a:rPr u="sng">
                <a:hlinkClick r:id="rId2" invalidUrl="" action="" tgtFrame="" tooltip="" history="1" highlightClick="0" endSnd="0"/>
              </a:rPr>
              <a:t>https://www.slideshare.net/PoonamBajaj5/lets-learn-to-talk-to-gc-logs-in-java-9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Appendix 8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 8b</a:t>
            </a:r>
          </a:p>
        </p:txBody>
      </p:sp>
      <p:sp>
        <p:nvSpPr>
          <p:cNvPr id="28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4" name="G1GC Logging - Tags commonly used"/>
          <p:cNvSpPr txBox="1"/>
          <p:nvPr/>
        </p:nvSpPr>
        <p:spPr>
          <a:xfrm>
            <a:off x="6868411" y="1536322"/>
            <a:ext cx="10682896" cy="7865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G1GC Logging - Tags commonly used</a:t>
            </a:r>
          </a:p>
        </p:txBody>
      </p:sp>
      <p:graphicFrame>
        <p:nvGraphicFramePr>
          <p:cNvPr id="2845" name="Table"/>
          <p:cNvGraphicFramePr/>
          <p:nvPr/>
        </p:nvGraphicFramePr>
        <p:xfrm>
          <a:off x="1799278" y="3638210"/>
          <a:ext cx="8400884" cy="937560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523135"/>
                <a:gridCol w="2865047"/>
              </a:tblGrid>
              <a:tr h="860997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Tag 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Tag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34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Region 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28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</a:rPr>
                        <a:t>region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Liveness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28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</a:rPr>
                        <a:t>liveness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Marking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2800">
                          <a:solidFill>
                            <a:srgbClr val="000000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r>
                        <a:rPr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</a:rPr>
                        <a:t>marking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Remembered Set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remset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Ergonomics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ergo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Class Histogram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classhisto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Safepoint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safepoint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Task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task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Heap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heap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JNI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jni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72900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Promotion Local Allocation Buffer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plab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846" name="Table"/>
          <p:cNvGraphicFramePr/>
          <p:nvPr/>
        </p:nvGraphicFramePr>
        <p:xfrm>
          <a:off x="13682980" y="3675994"/>
          <a:ext cx="8929688" cy="93000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732341"/>
                <a:gridCol w="3184646"/>
              </a:tblGrid>
              <a:tr h="854048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Tag Type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chemeClr val="accent4"/>
                          </a:solidFill>
                        </a:rPr>
                        <a:t>Tag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434343"/>
                    </a:solidFill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Promotion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promotion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Reference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ref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String Deduplication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stringdedup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Statistics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stats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Tenuring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age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Thread Local Allocation Buffer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tlab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Metaspace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metaspace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Humongous Allocation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alloc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Refinement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refine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Humongous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humongous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66662">
                <a:tc>
                  <a:txBody>
                    <a:bodyPr/>
                    <a:lstStyle/>
                    <a:p>
                      <a:pPr algn="r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String Symbol Table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2937">
                        <a:lnSpc>
                          <a:spcPts val="47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chemeClr val="accent4">
                              <a:hueOff val="-1109302"/>
                              <a:lumOff val="-6470"/>
                            </a:schemeClr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stringtable</a:t>
                      </a:r>
                    </a:p>
                  </a:txBody>
                  <a:tcPr marL="57150" marR="57150" marT="22860" marB="2286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47" name="Main tag is gc"/>
          <p:cNvSpPr txBox="1"/>
          <p:nvPr/>
        </p:nvSpPr>
        <p:spPr>
          <a:xfrm>
            <a:off x="8202128" y="2334357"/>
            <a:ext cx="8015462" cy="12859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 algn="l">
              <a:spcBef>
                <a:spcPts val="5900"/>
              </a:spcBef>
              <a:defRPr sz="7400">
                <a:solidFill>
                  <a:srgbClr val="000000"/>
                </a:solidFill>
              </a:defRPr>
            </a:pPr>
            <a:r>
              <a:t>Main tag is </a:t>
            </a:r>
            <a:r>
              <a:rPr>
                <a:solidFill>
                  <a:schemeClr val="accent4">
                    <a:hueOff val="-1109302"/>
                    <a:lumOff val="-6470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gc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1. Based on collection type"/>
          <p:cNvSpPr txBox="1"/>
          <p:nvPr>
            <p:ph type="title"/>
          </p:nvPr>
        </p:nvSpPr>
        <p:spPr>
          <a:xfrm>
            <a:off x="3160526" y="0"/>
            <a:ext cx="18062947" cy="1670307"/>
          </a:xfrm>
          <a:prstGeom prst="rect">
            <a:avLst/>
          </a:prstGeom>
        </p:spPr>
        <p:txBody>
          <a:bodyPr/>
          <a:lstStyle>
            <a:lvl1pPr defTabSz="755808">
              <a:defRPr sz="8648"/>
            </a:lvl1pPr>
          </a:lstStyle>
          <a:p>
            <a:pPr/>
            <a:r>
              <a:t>1. Based on collection type</a:t>
            </a:r>
          </a:p>
        </p:txBody>
      </p:sp>
      <p:sp>
        <p:nvSpPr>
          <p:cNvPr id="179" name="Serial coll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0433FF"/>
                </a:solidFill>
              </a:rPr>
              <a:t>Serial</a:t>
            </a:r>
            <a:r>
              <a:t> collection</a:t>
            </a:r>
          </a:p>
          <a:p>
            <a:pPr/>
            <a:r>
              <a:rPr>
                <a:solidFill>
                  <a:srgbClr val="0433FF"/>
                </a:solidFill>
              </a:rPr>
              <a:t>Parallel</a:t>
            </a:r>
            <a:r>
              <a:t> collection</a:t>
            </a:r>
          </a:p>
          <a:p>
            <a:pPr/>
            <a:r>
              <a:rPr>
                <a:solidFill>
                  <a:srgbClr val="0433FF"/>
                </a:solidFill>
              </a:rPr>
              <a:t>Concurrent</a:t>
            </a:r>
            <a:r>
              <a:t> collection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Classification"/>
          <p:cNvSpPr txBox="1"/>
          <p:nvPr/>
        </p:nvSpPr>
        <p:spPr>
          <a:xfrm>
            <a:off x="9891427" y="1607759"/>
            <a:ext cx="4601146" cy="7865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/>
          <a:p>
            <a:pPr/>
            <a:r>
              <a:t>Classification</a:t>
            </a:r>
          </a:p>
        </p:txBody>
      </p:sp>
      <p:sp>
        <p:nvSpPr>
          <p:cNvPr id="182" name="based on collection type…"/>
          <p:cNvSpPr txBox="1"/>
          <p:nvPr/>
        </p:nvSpPr>
        <p:spPr>
          <a:xfrm>
            <a:off x="19995" y="10798578"/>
            <a:ext cx="5200639" cy="1982842"/>
          </a:xfrm>
          <a:prstGeom prst="rect">
            <a:avLst/>
          </a:prstGeom>
          <a:solidFill>
            <a:srgbClr val="91919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3578" tIns="53578" rIns="53578" bIns="53578" anchor="ctr">
            <a:normAutofit fontScale="100000" lnSpcReduction="0"/>
          </a:bodyPr>
          <a:lstStyle/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t>based on collection type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object marking</a:t>
            </a: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execution volume (run interval) </a:t>
            </a:r>
            <a:endParaRPr>
              <a:solidFill>
                <a:srgbClr val="797979"/>
              </a:solidFill>
            </a:endParaRPr>
          </a:p>
          <a:p>
            <a:pPr algn="l" defTabSz="533995">
              <a:lnSpc>
                <a:spcPct val="10000"/>
              </a:lnSpc>
              <a:spcBef>
                <a:spcPts val="3800"/>
              </a:spcBef>
              <a:defRPr sz="1625">
                <a:solidFill>
                  <a:srgbClr val="000000"/>
                </a:solidFill>
              </a:defRPr>
            </a:pPr>
            <a:r>
              <a:rPr>
                <a:solidFill>
                  <a:srgbClr val="797979"/>
                </a:solidFill>
              </a:rPr>
              <a:t>based on space compaction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9437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onaco"/>
        <a:ea typeface="Monaco"/>
        <a:cs typeface="Monaco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9437FF"/>
            </a:solidFill>
            <a:effectLst/>
            <a:uFillTx/>
            <a:latin typeface="+mj-lt"/>
            <a:ea typeface="+mj-ea"/>
            <a:cs typeface="+mj-cs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Monaco"/>
        <a:ea typeface="Monaco"/>
        <a:cs typeface="Monaco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9437FF"/>
            </a:solidFill>
            <a:effectLst/>
            <a:uFillTx/>
            <a:latin typeface="+mj-lt"/>
            <a:ea typeface="+mj-ea"/>
            <a:cs typeface="+mj-cs"/>
            <a:sym typeface="Monac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